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77" r:id="rId3"/>
  </p:sldMasterIdLst>
  <p:notesMasterIdLst>
    <p:notesMasterId r:id="rId52"/>
  </p:notesMasterIdLst>
  <p:handoutMasterIdLst>
    <p:handoutMasterId r:id="rId53"/>
  </p:handoutMasterIdLst>
  <p:sldIdLst>
    <p:sldId id="289" r:id="rId4"/>
    <p:sldId id="526" r:id="rId5"/>
    <p:sldId id="548" r:id="rId6"/>
    <p:sldId id="403" r:id="rId7"/>
    <p:sldId id="386" r:id="rId8"/>
    <p:sldId id="367" r:id="rId9"/>
    <p:sldId id="368" r:id="rId10"/>
    <p:sldId id="550" r:id="rId11"/>
    <p:sldId id="343" r:id="rId12"/>
    <p:sldId id="366" r:id="rId13"/>
    <p:sldId id="549" r:id="rId14"/>
    <p:sldId id="499" r:id="rId15"/>
    <p:sldId id="552" r:id="rId16"/>
    <p:sldId id="392" r:id="rId17"/>
    <p:sldId id="344" r:id="rId18"/>
    <p:sldId id="345" r:id="rId19"/>
    <p:sldId id="346" r:id="rId20"/>
    <p:sldId id="450" r:id="rId21"/>
    <p:sldId id="449" r:id="rId22"/>
    <p:sldId id="498" r:id="rId23"/>
    <p:sldId id="500" r:id="rId24"/>
    <p:sldId id="354" r:id="rId25"/>
    <p:sldId id="512" r:id="rId26"/>
    <p:sldId id="513" r:id="rId27"/>
    <p:sldId id="521" r:id="rId28"/>
    <p:sldId id="507" r:id="rId29"/>
    <p:sldId id="269" r:id="rId30"/>
    <p:sldId id="270" r:id="rId31"/>
    <p:sldId id="416" r:id="rId32"/>
    <p:sldId id="417" r:id="rId33"/>
    <p:sldId id="528" r:id="rId34"/>
    <p:sldId id="516" r:id="rId35"/>
    <p:sldId id="347" r:id="rId36"/>
    <p:sldId id="530" r:id="rId37"/>
    <p:sldId id="430" r:id="rId38"/>
    <p:sldId id="362" r:id="rId39"/>
    <p:sldId id="360" r:id="rId40"/>
    <p:sldId id="551" r:id="rId41"/>
    <p:sldId id="444" r:id="rId42"/>
    <p:sldId id="281" r:id="rId43"/>
    <p:sldId id="505" r:id="rId44"/>
    <p:sldId id="531" r:id="rId45"/>
    <p:sldId id="547" r:id="rId46"/>
    <p:sldId id="265" r:id="rId47"/>
    <p:sldId id="545" r:id="rId48"/>
    <p:sldId id="546" r:id="rId49"/>
    <p:sldId id="258" r:id="rId50"/>
    <p:sldId id="391" r:id="rId5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159"/>
    <a:srgbClr val="112C0B"/>
    <a:srgbClr val="B92121"/>
    <a:srgbClr val="D92A2B"/>
    <a:srgbClr val="004648"/>
    <a:srgbClr val="005E60"/>
    <a:srgbClr val="00766E"/>
    <a:srgbClr val="009186"/>
    <a:srgbClr val="009BBD"/>
    <a:srgbClr val="5540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32" autoAdjust="0"/>
    <p:restoredTop sz="84756" autoAdjust="0"/>
  </p:normalViewPr>
  <p:slideViewPr>
    <p:cSldViewPr snapToGrid="0" snapToObjects="1">
      <p:cViewPr varScale="1">
        <p:scale>
          <a:sx n="78" d="100"/>
          <a:sy n="78" d="100"/>
        </p:scale>
        <p:origin x="472" y="168"/>
      </p:cViewPr>
      <p:guideLst/>
    </p:cSldViewPr>
  </p:slideViewPr>
  <p:notesTextViewPr>
    <p:cViewPr>
      <p:scale>
        <a:sx n="3" d="2"/>
        <a:sy n="3" d="2"/>
      </p:scale>
      <p:origin x="0" y="0"/>
    </p:cViewPr>
  </p:notesTextViewPr>
  <p:sorterViewPr>
    <p:cViewPr>
      <p:scale>
        <a:sx n="51" d="100"/>
        <a:sy n="51" d="100"/>
      </p:scale>
      <p:origin x="0" y="0"/>
    </p:cViewPr>
  </p:sorterViewPr>
  <p:notesViewPr>
    <p:cSldViewPr snapToGrid="0" snapToObjects="1" showGuides="1">
      <p:cViewPr varScale="1">
        <p:scale>
          <a:sx n="98" d="100"/>
          <a:sy n="98" d="100"/>
        </p:scale>
        <p:origin x="-3648"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Morphine</c:v>
                </c:pt>
              </c:strCache>
            </c:strRef>
          </c:tx>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Sheet1!$B$2:$B$16</c:f>
              <c:numCache>
                <c:formatCode>General</c:formatCode>
                <c:ptCount val="15"/>
                <c:pt idx="0">
                  <c:v>1.1134000000000002</c:v>
                </c:pt>
                <c:pt idx="1">
                  <c:v>1.2384999999999999</c:v>
                </c:pt>
                <c:pt idx="2">
                  <c:v>1.4185999999999999</c:v>
                </c:pt>
                <c:pt idx="3">
                  <c:v>1.6645000000000001</c:v>
                </c:pt>
                <c:pt idx="4">
                  <c:v>1.9190999999999998</c:v>
                </c:pt>
                <c:pt idx="5">
                  <c:v>2.1749999999999998</c:v>
                </c:pt>
                <c:pt idx="6">
                  <c:v>2.4426999999999999</c:v>
                </c:pt>
                <c:pt idx="7">
                  <c:v>2.8183000000000002</c:v>
                </c:pt>
                <c:pt idx="8">
                  <c:v>3.2519999999999998</c:v>
                </c:pt>
                <c:pt idx="9">
                  <c:v>3.6332</c:v>
                </c:pt>
                <c:pt idx="10">
                  <c:v>4.0509000000000004</c:v>
                </c:pt>
                <c:pt idx="11">
                  <c:v>4.4228999999999994</c:v>
                </c:pt>
                <c:pt idx="12">
                  <c:v>4.7790739999999996</c:v>
                </c:pt>
                <c:pt idx="13">
                  <c:v>4.9598100000000001</c:v>
                </c:pt>
                <c:pt idx="14">
                  <c:v>5.0147019999999998</c:v>
                </c:pt>
              </c:numCache>
            </c:numRef>
          </c:val>
          <c:smooth val="0"/>
          <c:extLst>
            <c:ext xmlns:c16="http://schemas.microsoft.com/office/drawing/2014/chart" uri="{C3380CC4-5D6E-409C-BE32-E72D297353CC}">
              <c16:uniqueId val="{00000000-DD8B-F64A-8A53-315B694D245E}"/>
            </c:ext>
          </c:extLst>
        </c:ser>
        <c:ser>
          <c:idx val="1"/>
          <c:order val="1"/>
          <c:tx>
            <c:strRef>
              <c:f>Sheet1!$C$1</c:f>
              <c:strCache>
                <c:ptCount val="1"/>
                <c:pt idx="0">
                  <c:v>Oxycodone</c:v>
                </c:pt>
              </c:strCache>
            </c:strRef>
          </c:tx>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Sheet1!$C$2:$C$16</c:f>
              <c:numCache>
                <c:formatCode>General</c:formatCode>
                <c:ptCount val="15"/>
                <c:pt idx="0">
                  <c:v>0.2084</c:v>
                </c:pt>
                <c:pt idx="1">
                  <c:v>0.29569999999999996</c:v>
                </c:pt>
                <c:pt idx="2">
                  <c:v>0.3876</c:v>
                </c:pt>
                <c:pt idx="3">
                  <c:v>0.50070000000000003</c:v>
                </c:pt>
                <c:pt idx="4">
                  <c:v>0.62279999999999991</c:v>
                </c:pt>
                <c:pt idx="5">
                  <c:v>0.75990000000000002</c:v>
                </c:pt>
                <c:pt idx="6">
                  <c:v>0.89160000000000006</c:v>
                </c:pt>
                <c:pt idx="7">
                  <c:v>0.99509999999999998</c:v>
                </c:pt>
                <c:pt idx="8">
                  <c:v>1.0777000000000001</c:v>
                </c:pt>
                <c:pt idx="9">
                  <c:v>1.1732</c:v>
                </c:pt>
                <c:pt idx="10">
                  <c:v>1.2807999999999999</c:v>
                </c:pt>
                <c:pt idx="11">
                  <c:v>1.4154</c:v>
                </c:pt>
                <c:pt idx="12">
                  <c:v>1.535331</c:v>
                </c:pt>
                <c:pt idx="13">
                  <c:v>1.6481649999999999</c:v>
                </c:pt>
                <c:pt idx="14">
                  <c:v>1.7221293999999994</c:v>
                </c:pt>
              </c:numCache>
            </c:numRef>
          </c:val>
          <c:smooth val="0"/>
          <c:extLst>
            <c:ext xmlns:c16="http://schemas.microsoft.com/office/drawing/2014/chart" uri="{C3380CC4-5D6E-409C-BE32-E72D297353CC}">
              <c16:uniqueId val="{00000001-DD8B-F64A-8A53-315B694D245E}"/>
            </c:ext>
          </c:extLst>
        </c:ser>
        <c:ser>
          <c:idx val="2"/>
          <c:order val="2"/>
          <c:tx>
            <c:strRef>
              <c:f>Sheet1!$D$1</c:f>
              <c:strCache>
                <c:ptCount val="1"/>
                <c:pt idx="0">
                  <c:v>Fentanyl</c:v>
                </c:pt>
              </c:strCache>
            </c:strRef>
          </c:tx>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Sheet1!$D$2:$D$16</c:f>
              <c:numCache>
                <c:formatCode>General</c:formatCode>
                <c:ptCount val="15"/>
                <c:pt idx="0">
                  <c:v>0.32069999999999999</c:v>
                </c:pt>
                <c:pt idx="1">
                  <c:v>0.39219999999999999</c:v>
                </c:pt>
                <c:pt idx="2">
                  <c:v>0.51249999999999996</c:v>
                </c:pt>
                <c:pt idx="3">
                  <c:v>0.65949999999999998</c:v>
                </c:pt>
                <c:pt idx="4">
                  <c:v>0.79459999999999997</c:v>
                </c:pt>
                <c:pt idx="5">
                  <c:v>0.90170000000000006</c:v>
                </c:pt>
                <c:pt idx="6">
                  <c:v>0.9899</c:v>
                </c:pt>
                <c:pt idx="7">
                  <c:v>1.0627</c:v>
                </c:pt>
                <c:pt idx="8">
                  <c:v>1.1191</c:v>
                </c:pt>
                <c:pt idx="9">
                  <c:v>1.1613</c:v>
                </c:pt>
                <c:pt idx="10">
                  <c:v>1.2064999999999999</c:v>
                </c:pt>
                <c:pt idx="11">
                  <c:v>1.2295999999999998</c:v>
                </c:pt>
                <c:pt idx="12">
                  <c:v>1.2466809999999999</c:v>
                </c:pt>
                <c:pt idx="13">
                  <c:v>1.19838</c:v>
                </c:pt>
                <c:pt idx="14">
                  <c:v>1.1179802000000001</c:v>
                </c:pt>
              </c:numCache>
            </c:numRef>
          </c:val>
          <c:smooth val="0"/>
          <c:extLst>
            <c:ext xmlns:c16="http://schemas.microsoft.com/office/drawing/2014/chart" uri="{C3380CC4-5D6E-409C-BE32-E72D297353CC}">
              <c16:uniqueId val="{00000002-DD8B-F64A-8A53-315B694D245E}"/>
            </c:ext>
          </c:extLst>
        </c:ser>
        <c:ser>
          <c:idx val="3"/>
          <c:order val="3"/>
          <c:tx>
            <c:strRef>
              <c:f>Sheet1!$E$1</c:f>
              <c:strCache>
                <c:ptCount val="1"/>
                <c:pt idx="0">
                  <c:v>Buprenorphine</c:v>
                </c:pt>
              </c:strCache>
            </c:strRef>
          </c:tx>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Sheet1!$E$2:$E$16</c:f>
              <c:numCache>
                <c:formatCode>General</c:formatCode>
                <c:ptCount val="15"/>
                <c:pt idx="0">
                  <c:v>0.17580000000000001</c:v>
                </c:pt>
                <c:pt idx="1">
                  <c:v>0.20580000000000001</c:v>
                </c:pt>
                <c:pt idx="2">
                  <c:v>0.34720000000000001</c:v>
                </c:pt>
                <c:pt idx="3">
                  <c:v>0.54179999999999995</c:v>
                </c:pt>
                <c:pt idx="4">
                  <c:v>0.76549999999999996</c:v>
                </c:pt>
                <c:pt idx="5">
                  <c:v>0.99409999999999998</c:v>
                </c:pt>
                <c:pt idx="6">
                  <c:v>1.1942000000000002</c:v>
                </c:pt>
                <c:pt idx="7">
                  <c:v>1.3717000000000001</c:v>
                </c:pt>
                <c:pt idx="8">
                  <c:v>1.5112000000000001</c:v>
                </c:pt>
                <c:pt idx="9">
                  <c:v>1.6337000000000002</c:v>
                </c:pt>
                <c:pt idx="10">
                  <c:v>1.8302</c:v>
                </c:pt>
                <c:pt idx="11">
                  <c:v>1.9923</c:v>
                </c:pt>
                <c:pt idx="12">
                  <c:v>2.115764</c:v>
                </c:pt>
                <c:pt idx="13">
                  <c:v>2.1860549999999996</c:v>
                </c:pt>
                <c:pt idx="14">
                  <c:v>2.2281485000000001</c:v>
                </c:pt>
              </c:numCache>
            </c:numRef>
          </c:val>
          <c:smooth val="0"/>
          <c:extLst>
            <c:ext xmlns:c16="http://schemas.microsoft.com/office/drawing/2014/chart" uri="{C3380CC4-5D6E-409C-BE32-E72D297353CC}">
              <c16:uniqueId val="{00000003-DD8B-F64A-8A53-315B694D245E}"/>
            </c:ext>
          </c:extLst>
        </c:ser>
        <c:dLbls>
          <c:showLegendKey val="0"/>
          <c:showVal val="0"/>
          <c:showCatName val="0"/>
          <c:showSerName val="0"/>
          <c:showPercent val="0"/>
          <c:showBubbleSize val="0"/>
        </c:dLbls>
        <c:marker val="1"/>
        <c:smooth val="0"/>
        <c:axId val="1244667712"/>
        <c:axId val="1245313424"/>
      </c:lineChart>
      <c:catAx>
        <c:axId val="1244667712"/>
        <c:scaling>
          <c:orientation val="minMax"/>
        </c:scaling>
        <c:delete val="0"/>
        <c:axPos val="b"/>
        <c:numFmt formatCode="General" sourceLinked="1"/>
        <c:majorTickMark val="out"/>
        <c:minorTickMark val="none"/>
        <c:tickLblPos val="nextTo"/>
        <c:txPr>
          <a:bodyPr/>
          <a:lstStyle/>
          <a:p>
            <a:pPr>
              <a:defRPr sz="900"/>
            </a:pPr>
            <a:endParaRPr lang="en-US"/>
          </a:p>
        </c:txPr>
        <c:crossAx val="1245313424"/>
        <c:crosses val="autoZero"/>
        <c:auto val="1"/>
        <c:lblAlgn val="ctr"/>
        <c:lblOffset val="100"/>
        <c:noMultiLvlLbl val="0"/>
      </c:catAx>
      <c:valAx>
        <c:axId val="1245313424"/>
        <c:scaling>
          <c:orientation val="minMax"/>
        </c:scaling>
        <c:delete val="0"/>
        <c:axPos val="l"/>
        <c:title>
          <c:tx>
            <c:rich>
              <a:bodyPr rot="-5400000" vert="horz"/>
              <a:lstStyle/>
              <a:p>
                <a:pPr>
                  <a:defRPr sz="1600"/>
                </a:pPr>
                <a:r>
                  <a:rPr lang="en-US" sz="1600" dirty="0"/>
                  <a:t>Number of items (millions)</a:t>
                </a:r>
              </a:p>
            </c:rich>
          </c:tx>
          <c:overlay val="0"/>
        </c:title>
        <c:numFmt formatCode="General" sourceLinked="1"/>
        <c:majorTickMark val="out"/>
        <c:minorTickMark val="none"/>
        <c:tickLblPos val="nextTo"/>
        <c:txPr>
          <a:bodyPr/>
          <a:lstStyle/>
          <a:p>
            <a:pPr>
              <a:defRPr sz="1600"/>
            </a:pPr>
            <a:endParaRPr lang="en-US"/>
          </a:p>
        </c:txPr>
        <c:crossAx val="1244667712"/>
        <c:crosses val="autoZero"/>
        <c:crossBetween val="between"/>
      </c:valAx>
      <c:spPr>
        <a:solidFill>
          <a:srgbClr val="FFFFCC"/>
        </a:solidFill>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877308177208"/>
          <c:y val="5.4111295419860803E-2"/>
          <c:w val="0.478172811377097"/>
          <c:h val="0.83853181212858297"/>
        </c:manualLayout>
      </c:layout>
      <c:lineChart>
        <c:grouping val="standard"/>
        <c:varyColors val="0"/>
        <c:ser>
          <c:idx val="0"/>
          <c:order val="0"/>
          <c:tx>
            <c:strRef>
              <c:f>Sheet1!$B$1</c:f>
              <c:strCache>
                <c:ptCount val="1"/>
                <c:pt idx="0">
                  <c:v>Morphine</c:v>
                </c:pt>
              </c:strCache>
            </c:strRef>
          </c:tx>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Sheet1!$B$2:$B$16</c:f>
              <c:numCache>
                <c:formatCode>General</c:formatCode>
                <c:ptCount val="15"/>
                <c:pt idx="0">
                  <c:v>15.030100000000001</c:v>
                </c:pt>
                <c:pt idx="1">
                  <c:v>15.051500000000001</c:v>
                </c:pt>
                <c:pt idx="2">
                  <c:v>16.230799999999999</c:v>
                </c:pt>
                <c:pt idx="3">
                  <c:v>18.203799999999998</c:v>
                </c:pt>
                <c:pt idx="4">
                  <c:v>20.018799999999999</c:v>
                </c:pt>
                <c:pt idx="5">
                  <c:v>21.253299999999999</c:v>
                </c:pt>
                <c:pt idx="6">
                  <c:v>22.679599999999997</c:v>
                </c:pt>
                <c:pt idx="7">
                  <c:v>24.916799999999999</c:v>
                </c:pt>
                <c:pt idx="8">
                  <c:v>27.278400000000001</c:v>
                </c:pt>
                <c:pt idx="9">
                  <c:v>29.8871</c:v>
                </c:pt>
                <c:pt idx="10">
                  <c:v>32.079099999999997</c:v>
                </c:pt>
                <c:pt idx="11">
                  <c:v>34.059800000000003</c:v>
                </c:pt>
                <c:pt idx="12">
                  <c:v>35.311982</c:v>
                </c:pt>
                <c:pt idx="13">
                  <c:v>35.330809000000002</c:v>
                </c:pt>
                <c:pt idx="14">
                  <c:v>34.459798449999987</c:v>
                </c:pt>
              </c:numCache>
            </c:numRef>
          </c:val>
          <c:smooth val="0"/>
          <c:extLst>
            <c:ext xmlns:c16="http://schemas.microsoft.com/office/drawing/2014/chart" uri="{C3380CC4-5D6E-409C-BE32-E72D297353CC}">
              <c16:uniqueId val="{00000000-34BA-CF4E-B72C-C0BCD33B0815}"/>
            </c:ext>
          </c:extLst>
        </c:ser>
        <c:ser>
          <c:idx val="1"/>
          <c:order val="1"/>
          <c:tx>
            <c:strRef>
              <c:f>Sheet1!$C$1</c:f>
              <c:strCache>
                <c:ptCount val="1"/>
                <c:pt idx="0">
                  <c:v>Oxycodone</c:v>
                </c:pt>
              </c:strCache>
            </c:strRef>
          </c:tx>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Sheet1!$C$2:$C$16</c:f>
              <c:numCache>
                <c:formatCode>General</c:formatCode>
                <c:ptCount val="15"/>
                <c:pt idx="0">
                  <c:v>11.426</c:v>
                </c:pt>
                <c:pt idx="1">
                  <c:v>16.296700000000001</c:v>
                </c:pt>
                <c:pt idx="2">
                  <c:v>20.5534</c:v>
                </c:pt>
                <c:pt idx="3">
                  <c:v>26.696999999999999</c:v>
                </c:pt>
                <c:pt idx="4">
                  <c:v>30.584299999999999</c:v>
                </c:pt>
                <c:pt idx="5">
                  <c:v>36.316600000000001</c:v>
                </c:pt>
                <c:pt idx="6">
                  <c:v>44.220099999999995</c:v>
                </c:pt>
                <c:pt idx="7">
                  <c:v>48.845699999999994</c:v>
                </c:pt>
                <c:pt idx="8">
                  <c:v>52.715499999999999</c:v>
                </c:pt>
                <c:pt idx="9">
                  <c:v>56.157199999999996</c:v>
                </c:pt>
                <c:pt idx="10">
                  <c:v>58.443400000000004</c:v>
                </c:pt>
                <c:pt idx="11">
                  <c:v>58.741199999999999</c:v>
                </c:pt>
                <c:pt idx="12">
                  <c:v>51.791606000000002</c:v>
                </c:pt>
                <c:pt idx="13">
                  <c:v>48.208058999999999</c:v>
                </c:pt>
                <c:pt idx="14">
                  <c:v>46.473262002000041</c:v>
                </c:pt>
              </c:numCache>
            </c:numRef>
          </c:val>
          <c:smooth val="0"/>
          <c:extLst>
            <c:ext xmlns:c16="http://schemas.microsoft.com/office/drawing/2014/chart" uri="{C3380CC4-5D6E-409C-BE32-E72D297353CC}">
              <c16:uniqueId val="{00000001-34BA-CF4E-B72C-C0BCD33B0815}"/>
            </c:ext>
          </c:extLst>
        </c:ser>
        <c:ser>
          <c:idx val="2"/>
          <c:order val="2"/>
          <c:tx>
            <c:strRef>
              <c:f>Sheet1!$D$1</c:f>
              <c:strCache>
                <c:ptCount val="1"/>
                <c:pt idx="0">
                  <c:v>Fentanyl</c:v>
                </c:pt>
              </c:strCache>
            </c:strRef>
          </c:tx>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Sheet1!$D$2:$D$16</c:f>
              <c:numCache>
                <c:formatCode>General</c:formatCode>
                <c:ptCount val="15"/>
                <c:pt idx="0">
                  <c:v>30.394299999999998</c:v>
                </c:pt>
                <c:pt idx="1">
                  <c:v>36.293999999999997</c:v>
                </c:pt>
                <c:pt idx="2">
                  <c:v>44.212400000000002</c:v>
                </c:pt>
                <c:pt idx="3">
                  <c:v>52.713900000000002</c:v>
                </c:pt>
                <c:pt idx="4">
                  <c:v>61.495800000000003</c:v>
                </c:pt>
                <c:pt idx="5">
                  <c:v>67.139200000000002</c:v>
                </c:pt>
                <c:pt idx="6">
                  <c:v>70.885600000000011</c:v>
                </c:pt>
                <c:pt idx="7">
                  <c:v>64.058599999999998</c:v>
                </c:pt>
                <c:pt idx="8">
                  <c:v>56.069499999999998</c:v>
                </c:pt>
                <c:pt idx="9">
                  <c:v>57.514900000000004</c:v>
                </c:pt>
                <c:pt idx="10">
                  <c:v>56.880400000000002</c:v>
                </c:pt>
                <c:pt idx="11">
                  <c:v>56.313499999999998</c:v>
                </c:pt>
                <c:pt idx="12">
                  <c:v>55.220554</c:v>
                </c:pt>
                <c:pt idx="13">
                  <c:v>51.490029</c:v>
                </c:pt>
                <c:pt idx="14">
                  <c:v>47.02476761800002</c:v>
                </c:pt>
              </c:numCache>
            </c:numRef>
          </c:val>
          <c:smooth val="0"/>
          <c:extLst>
            <c:ext xmlns:c16="http://schemas.microsoft.com/office/drawing/2014/chart" uri="{C3380CC4-5D6E-409C-BE32-E72D297353CC}">
              <c16:uniqueId val="{00000002-34BA-CF4E-B72C-C0BCD33B0815}"/>
            </c:ext>
          </c:extLst>
        </c:ser>
        <c:ser>
          <c:idx val="3"/>
          <c:order val="3"/>
          <c:tx>
            <c:strRef>
              <c:f>Sheet1!$E$1</c:f>
              <c:strCache>
                <c:ptCount val="1"/>
                <c:pt idx="0">
                  <c:v>Buprenorphine</c:v>
                </c:pt>
              </c:strCache>
            </c:strRef>
          </c:tx>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Sheet1!$E$2:$E$16</c:f>
              <c:numCache>
                <c:formatCode>General</c:formatCode>
                <c:ptCount val="15"/>
                <c:pt idx="0">
                  <c:v>5.2951000000000006</c:v>
                </c:pt>
                <c:pt idx="1">
                  <c:v>7.1210000000000004</c:v>
                </c:pt>
                <c:pt idx="2">
                  <c:v>13.005100000000001</c:v>
                </c:pt>
                <c:pt idx="3">
                  <c:v>18.831900000000001</c:v>
                </c:pt>
                <c:pt idx="4">
                  <c:v>23.761400000000002</c:v>
                </c:pt>
                <c:pt idx="5">
                  <c:v>30.511800000000001</c:v>
                </c:pt>
                <c:pt idx="6">
                  <c:v>36.651800000000001</c:v>
                </c:pt>
                <c:pt idx="7">
                  <c:v>42.730400000000003</c:v>
                </c:pt>
                <c:pt idx="8">
                  <c:v>47.434699999999999</c:v>
                </c:pt>
                <c:pt idx="9">
                  <c:v>51.830100000000002</c:v>
                </c:pt>
                <c:pt idx="10">
                  <c:v>57.9756</c:v>
                </c:pt>
                <c:pt idx="11">
                  <c:v>63.0762</c:v>
                </c:pt>
                <c:pt idx="12">
                  <c:v>64.957563000000007</c:v>
                </c:pt>
                <c:pt idx="13">
                  <c:v>51.971051000000003</c:v>
                </c:pt>
                <c:pt idx="14">
                  <c:v>47.668835916000006</c:v>
                </c:pt>
              </c:numCache>
            </c:numRef>
          </c:val>
          <c:smooth val="0"/>
          <c:extLst>
            <c:ext xmlns:c16="http://schemas.microsoft.com/office/drawing/2014/chart" uri="{C3380CC4-5D6E-409C-BE32-E72D297353CC}">
              <c16:uniqueId val="{00000003-34BA-CF4E-B72C-C0BCD33B0815}"/>
            </c:ext>
          </c:extLst>
        </c:ser>
        <c:dLbls>
          <c:showLegendKey val="0"/>
          <c:showVal val="0"/>
          <c:showCatName val="0"/>
          <c:showSerName val="0"/>
          <c:showPercent val="0"/>
          <c:showBubbleSize val="0"/>
        </c:dLbls>
        <c:marker val="1"/>
        <c:smooth val="0"/>
        <c:axId val="1244988704"/>
        <c:axId val="1244991536"/>
      </c:lineChart>
      <c:catAx>
        <c:axId val="1244988704"/>
        <c:scaling>
          <c:orientation val="minMax"/>
        </c:scaling>
        <c:delete val="0"/>
        <c:axPos val="b"/>
        <c:numFmt formatCode="General" sourceLinked="1"/>
        <c:majorTickMark val="out"/>
        <c:minorTickMark val="none"/>
        <c:tickLblPos val="nextTo"/>
        <c:txPr>
          <a:bodyPr/>
          <a:lstStyle/>
          <a:p>
            <a:pPr>
              <a:defRPr sz="800"/>
            </a:pPr>
            <a:endParaRPr lang="en-US"/>
          </a:p>
        </c:txPr>
        <c:crossAx val="1244991536"/>
        <c:crosses val="autoZero"/>
        <c:auto val="1"/>
        <c:lblAlgn val="ctr"/>
        <c:lblOffset val="100"/>
        <c:noMultiLvlLbl val="0"/>
      </c:catAx>
      <c:valAx>
        <c:axId val="1244991536"/>
        <c:scaling>
          <c:orientation val="minMax"/>
        </c:scaling>
        <c:delete val="0"/>
        <c:axPos val="l"/>
        <c:title>
          <c:tx>
            <c:rich>
              <a:bodyPr rot="-5400000" vert="horz"/>
              <a:lstStyle/>
              <a:p>
                <a:pPr>
                  <a:defRPr sz="1600"/>
                </a:pPr>
                <a:r>
                  <a:rPr lang="en-US" sz="1600" dirty="0"/>
                  <a:t>Cost (£ million)</a:t>
                </a:r>
              </a:p>
            </c:rich>
          </c:tx>
          <c:overlay val="0"/>
        </c:title>
        <c:numFmt formatCode="General" sourceLinked="1"/>
        <c:majorTickMark val="out"/>
        <c:minorTickMark val="none"/>
        <c:tickLblPos val="nextTo"/>
        <c:txPr>
          <a:bodyPr/>
          <a:lstStyle/>
          <a:p>
            <a:pPr>
              <a:defRPr sz="1400"/>
            </a:pPr>
            <a:endParaRPr lang="en-US"/>
          </a:p>
        </c:txPr>
        <c:crossAx val="1244988704"/>
        <c:crosses val="autoZero"/>
        <c:crossBetween val="between"/>
      </c:valAx>
      <c:spPr>
        <a:solidFill>
          <a:srgbClr val="FFFFCC"/>
        </a:solidFill>
      </c:spPr>
    </c:plotArea>
    <c:legend>
      <c:legendPos val="r"/>
      <c:overlay val="0"/>
      <c:txPr>
        <a:bodyPr/>
        <a:lstStyle/>
        <a:p>
          <a:pPr>
            <a:defRPr sz="14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Morphine and heroin</c:v>
                </c:pt>
              </c:strCache>
            </c:strRef>
          </c:tx>
          <c:spPr>
            <a:ln w="25400"/>
          </c:spPr>
          <c:marker>
            <c:symbol val="none"/>
          </c:marker>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Sheet1!$B$2:$B$15</c:f>
              <c:numCache>
                <c:formatCode>General</c:formatCode>
                <c:ptCount val="14"/>
                <c:pt idx="0">
                  <c:v>842</c:v>
                </c:pt>
                <c:pt idx="1">
                  <c:v>713</c:v>
                </c:pt>
                <c:pt idx="2">
                  <c:v>829</c:v>
                </c:pt>
                <c:pt idx="3">
                  <c:v>897</c:v>
                </c:pt>
                <c:pt idx="4">
                  <c:v>880</c:v>
                </c:pt>
                <c:pt idx="5">
                  <c:v>791</c:v>
                </c:pt>
                <c:pt idx="6">
                  <c:v>596</c:v>
                </c:pt>
                <c:pt idx="7">
                  <c:v>579</c:v>
                </c:pt>
                <c:pt idx="8">
                  <c:v>765</c:v>
                </c:pt>
                <c:pt idx="9">
                  <c:v>952</c:v>
                </c:pt>
                <c:pt idx="10">
                  <c:v>1201</c:v>
                </c:pt>
                <c:pt idx="11">
                  <c:v>1209</c:v>
                </c:pt>
                <c:pt idx="12">
                  <c:v>1164</c:v>
                </c:pt>
                <c:pt idx="13">
                  <c:v>1336</c:v>
                </c:pt>
              </c:numCache>
            </c:numRef>
          </c:val>
          <c:smooth val="0"/>
          <c:extLst>
            <c:ext xmlns:c16="http://schemas.microsoft.com/office/drawing/2014/chart" uri="{C3380CC4-5D6E-409C-BE32-E72D297353CC}">
              <c16:uniqueId val="{00000000-D05C-D545-888C-F5C269B52186}"/>
            </c:ext>
          </c:extLst>
        </c:ser>
        <c:ser>
          <c:idx val="1"/>
          <c:order val="1"/>
          <c:tx>
            <c:strRef>
              <c:f>Sheet1!$C$1</c:f>
              <c:strCache>
                <c:ptCount val="1"/>
                <c:pt idx="0">
                  <c:v>Methadone</c:v>
                </c:pt>
              </c:strCache>
            </c:strRef>
          </c:tx>
          <c:spPr>
            <a:ln w="25400"/>
          </c:spPr>
          <c:marker>
            <c:symbol val="none"/>
          </c:marker>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Sheet1!$C$2:$C$15</c:f>
              <c:numCache>
                <c:formatCode>General</c:formatCode>
                <c:ptCount val="14"/>
                <c:pt idx="0">
                  <c:v>220</c:v>
                </c:pt>
                <c:pt idx="1">
                  <c:v>241</c:v>
                </c:pt>
                <c:pt idx="2">
                  <c:v>325</c:v>
                </c:pt>
                <c:pt idx="3">
                  <c:v>378</c:v>
                </c:pt>
                <c:pt idx="4">
                  <c:v>408</c:v>
                </c:pt>
                <c:pt idx="5">
                  <c:v>355</c:v>
                </c:pt>
                <c:pt idx="6">
                  <c:v>486</c:v>
                </c:pt>
                <c:pt idx="7">
                  <c:v>414</c:v>
                </c:pt>
                <c:pt idx="8">
                  <c:v>429</c:v>
                </c:pt>
                <c:pt idx="9">
                  <c:v>394</c:v>
                </c:pt>
                <c:pt idx="10">
                  <c:v>434</c:v>
                </c:pt>
                <c:pt idx="11">
                  <c:v>413</c:v>
                </c:pt>
                <c:pt idx="12">
                  <c:v>367</c:v>
                </c:pt>
                <c:pt idx="13">
                  <c:v>419</c:v>
                </c:pt>
              </c:numCache>
            </c:numRef>
          </c:val>
          <c:smooth val="0"/>
          <c:extLst>
            <c:ext xmlns:c16="http://schemas.microsoft.com/office/drawing/2014/chart" uri="{C3380CC4-5D6E-409C-BE32-E72D297353CC}">
              <c16:uniqueId val="{00000001-D05C-D545-888C-F5C269B52186}"/>
            </c:ext>
          </c:extLst>
        </c:ser>
        <c:ser>
          <c:idx val="2"/>
          <c:order val="2"/>
          <c:tx>
            <c:strRef>
              <c:f>Sheet1!$D$1</c:f>
              <c:strCache>
                <c:ptCount val="1"/>
                <c:pt idx="0">
                  <c:v>Tramadol</c:v>
                </c:pt>
              </c:strCache>
            </c:strRef>
          </c:tx>
          <c:spPr>
            <a:ln w="25400"/>
          </c:spPr>
          <c:marker>
            <c:symbol val="none"/>
          </c:marker>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Sheet1!$D$2:$D$15</c:f>
              <c:numCache>
                <c:formatCode>General</c:formatCode>
                <c:ptCount val="14"/>
                <c:pt idx="0">
                  <c:v>53</c:v>
                </c:pt>
                <c:pt idx="1">
                  <c:v>81</c:v>
                </c:pt>
                <c:pt idx="2">
                  <c:v>79</c:v>
                </c:pt>
                <c:pt idx="3">
                  <c:v>83</c:v>
                </c:pt>
                <c:pt idx="4">
                  <c:v>87</c:v>
                </c:pt>
                <c:pt idx="5">
                  <c:v>132</c:v>
                </c:pt>
                <c:pt idx="6">
                  <c:v>154</c:v>
                </c:pt>
                <c:pt idx="7">
                  <c:v>175</c:v>
                </c:pt>
                <c:pt idx="8">
                  <c:v>220</c:v>
                </c:pt>
                <c:pt idx="9">
                  <c:v>240</c:v>
                </c:pt>
                <c:pt idx="10">
                  <c:v>208</c:v>
                </c:pt>
                <c:pt idx="11">
                  <c:v>184</c:v>
                </c:pt>
                <c:pt idx="12">
                  <c:v>185</c:v>
                </c:pt>
                <c:pt idx="13">
                  <c:v>220</c:v>
                </c:pt>
              </c:numCache>
            </c:numRef>
          </c:val>
          <c:smooth val="0"/>
          <c:extLst>
            <c:ext xmlns:c16="http://schemas.microsoft.com/office/drawing/2014/chart" uri="{C3380CC4-5D6E-409C-BE32-E72D297353CC}">
              <c16:uniqueId val="{00000002-D05C-D545-888C-F5C269B52186}"/>
            </c:ext>
          </c:extLst>
        </c:ser>
        <c:ser>
          <c:idx val="3"/>
          <c:order val="3"/>
          <c:tx>
            <c:strRef>
              <c:f>Sheet1!$E$1</c:f>
              <c:strCache>
                <c:ptCount val="1"/>
                <c:pt idx="0">
                  <c:v>Oxycodone </c:v>
                </c:pt>
              </c:strCache>
            </c:strRef>
          </c:tx>
          <c:spPr>
            <a:ln w="25400"/>
          </c:spPr>
          <c:marker>
            <c:symbol val="none"/>
          </c:marker>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Sheet1!$E$2:$E$15</c:f>
              <c:numCache>
                <c:formatCode>#,##0</c:formatCode>
                <c:ptCount val="14"/>
                <c:pt idx="0">
                  <c:v>11</c:v>
                </c:pt>
                <c:pt idx="1">
                  <c:v>5</c:v>
                </c:pt>
                <c:pt idx="2">
                  <c:v>14</c:v>
                </c:pt>
                <c:pt idx="3">
                  <c:v>22</c:v>
                </c:pt>
                <c:pt idx="4">
                  <c:v>20</c:v>
                </c:pt>
                <c:pt idx="5">
                  <c:v>36</c:v>
                </c:pt>
                <c:pt idx="6">
                  <c:v>37</c:v>
                </c:pt>
                <c:pt idx="7">
                  <c:v>37</c:v>
                </c:pt>
                <c:pt idx="8">
                  <c:v>51</c:v>
                </c:pt>
                <c:pt idx="9">
                  <c:v>51</c:v>
                </c:pt>
                <c:pt idx="10">
                  <c:v>51</c:v>
                </c:pt>
                <c:pt idx="11">
                  <c:v>75</c:v>
                </c:pt>
                <c:pt idx="12">
                  <c:v>61</c:v>
                </c:pt>
                <c:pt idx="13">
                  <c:v>79</c:v>
                </c:pt>
              </c:numCache>
            </c:numRef>
          </c:val>
          <c:smooth val="0"/>
          <c:extLst>
            <c:ext xmlns:c16="http://schemas.microsoft.com/office/drawing/2014/chart" uri="{C3380CC4-5D6E-409C-BE32-E72D297353CC}">
              <c16:uniqueId val="{00000003-D05C-D545-888C-F5C269B52186}"/>
            </c:ext>
          </c:extLst>
        </c:ser>
        <c:ser>
          <c:idx val="4"/>
          <c:order val="4"/>
          <c:tx>
            <c:strRef>
              <c:f>Sheet1!$F$1</c:f>
              <c:strCache>
                <c:ptCount val="1"/>
                <c:pt idx="0">
                  <c:v>Fentanyl</c:v>
                </c:pt>
              </c:strCache>
            </c:strRef>
          </c:tx>
          <c:spPr>
            <a:ln w="25400"/>
          </c:spPr>
          <c:marker>
            <c:symbol val="none"/>
          </c:marker>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Sheet1!$F$2:$F$15</c:f>
              <c:numCache>
                <c:formatCode>#,##0</c:formatCode>
                <c:ptCount val="14"/>
                <c:pt idx="0">
                  <c:v>3</c:v>
                </c:pt>
                <c:pt idx="1">
                  <c:v>3</c:v>
                </c:pt>
                <c:pt idx="2">
                  <c:v>5</c:v>
                </c:pt>
                <c:pt idx="3">
                  <c:v>6</c:v>
                </c:pt>
                <c:pt idx="4">
                  <c:v>9</c:v>
                </c:pt>
                <c:pt idx="5">
                  <c:v>10</c:v>
                </c:pt>
                <c:pt idx="6">
                  <c:v>31</c:v>
                </c:pt>
                <c:pt idx="7">
                  <c:v>22</c:v>
                </c:pt>
                <c:pt idx="8">
                  <c:v>22</c:v>
                </c:pt>
                <c:pt idx="9">
                  <c:v>40</c:v>
                </c:pt>
                <c:pt idx="10">
                  <c:v>34</c:v>
                </c:pt>
                <c:pt idx="11">
                  <c:v>58</c:v>
                </c:pt>
                <c:pt idx="12">
                  <c:v>75</c:v>
                </c:pt>
                <c:pt idx="13">
                  <c:v>74</c:v>
                </c:pt>
              </c:numCache>
            </c:numRef>
          </c:val>
          <c:smooth val="0"/>
          <c:extLst>
            <c:ext xmlns:c16="http://schemas.microsoft.com/office/drawing/2014/chart" uri="{C3380CC4-5D6E-409C-BE32-E72D297353CC}">
              <c16:uniqueId val="{00000004-D05C-D545-888C-F5C269B52186}"/>
            </c:ext>
          </c:extLst>
        </c:ser>
        <c:ser>
          <c:idx val="5"/>
          <c:order val="5"/>
          <c:tx>
            <c:strRef>
              <c:f>Sheet1!$G$1</c:f>
              <c:strCache>
                <c:ptCount val="1"/>
                <c:pt idx="0">
                  <c:v>Paracetamol</c:v>
                </c:pt>
              </c:strCache>
            </c:strRef>
          </c:tx>
          <c:spPr>
            <a:ln w="25400"/>
          </c:spPr>
          <c:marker>
            <c:symbol val="none"/>
          </c:marker>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Sheet1!$G$2:$G$15</c:f>
              <c:numCache>
                <c:formatCode>General</c:formatCode>
                <c:ptCount val="14"/>
                <c:pt idx="0">
                  <c:v>362</c:v>
                </c:pt>
                <c:pt idx="1">
                  <c:v>287</c:v>
                </c:pt>
                <c:pt idx="2">
                  <c:v>224</c:v>
                </c:pt>
                <c:pt idx="3">
                  <c:v>242</c:v>
                </c:pt>
                <c:pt idx="4">
                  <c:v>255</c:v>
                </c:pt>
                <c:pt idx="5">
                  <c:v>199</c:v>
                </c:pt>
                <c:pt idx="6">
                  <c:v>207</c:v>
                </c:pt>
                <c:pt idx="7">
                  <c:v>182</c:v>
                </c:pt>
                <c:pt idx="8">
                  <c:v>226</c:v>
                </c:pt>
                <c:pt idx="9">
                  <c:v>200</c:v>
                </c:pt>
                <c:pt idx="10">
                  <c:v>197</c:v>
                </c:pt>
                <c:pt idx="11">
                  <c:v>219</c:v>
                </c:pt>
                <c:pt idx="12">
                  <c:v>218</c:v>
                </c:pt>
                <c:pt idx="13">
                  <c:v>210</c:v>
                </c:pt>
              </c:numCache>
            </c:numRef>
          </c:val>
          <c:smooth val="0"/>
          <c:extLst>
            <c:ext xmlns:c16="http://schemas.microsoft.com/office/drawing/2014/chart" uri="{C3380CC4-5D6E-409C-BE32-E72D297353CC}">
              <c16:uniqueId val="{00000000-6B10-CA41-81DB-624DF4BC898A}"/>
            </c:ext>
          </c:extLst>
        </c:ser>
        <c:ser>
          <c:idx val="6"/>
          <c:order val="6"/>
          <c:tx>
            <c:strRef>
              <c:f>Sheet1!$H$1</c:f>
              <c:strCache>
                <c:ptCount val="1"/>
                <c:pt idx="0">
                  <c:v>Codeine</c:v>
                </c:pt>
              </c:strCache>
            </c:strRef>
          </c:tx>
          <c:spPr>
            <a:ln w="25400"/>
          </c:spPr>
          <c:marker>
            <c:symbol val="none"/>
          </c:marker>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Sheet1!$H$2:$H$15</c:f>
              <c:numCache>
                <c:formatCode>#,##0</c:formatCode>
                <c:ptCount val="14"/>
                <c:pt idx="0">
                  <c:v>44</c:v>
                </c:pt>
                <c:pt idx="1">
                  <c:v>60</c:v>
                </c:pt>
                <c:pt idx="2">
                  <c:v>60</c:v>
                </c:pt>
                <c:pt idx="3">
                  <c:v>70</c:v>
                </c:pt>
                <c:pt idx="4">
                  <c:v>90</c:v>
                </c:pt>
                <c:pt idx="5">
                  <c:v>91</c:v>
                </c:pt>
                <c:pt idx="6">
                  <c:v>88</c:v>
                </c:pt>
                <c:pt idx="7">
                  <c:v>73</c:v>
                </c:pt>
                <c:pt idx="8">
                  <c:v>130</c:v>
                </c:pt>
                <c:pt idx="9">
                  <c:v>136</c:v>
                </c:pt>
                <c:pt idx="10">
                  <c:v>128</c:v>
                </c:pt>
                <c:pt idx="11">
                  <c:v>131</c:v>
                </c:pt>
                <c:pt idx="12">
                  <c:v>156</c:v>
                </c:pt>
                <c:pt idx="13">
                  <c:v>169</c:v>
                </c:pt>
              </c:numCache>
            </c:numRef>
          </c:val>
          <c:smooth val="0"/>
          <c:extLst>
            <c:ext xmlns:c16="http://schemas.microsoft.com/office/drawing/2014/chart" uri="{C3380CC4-5D6E-409C-BE32-E72D297353CC}">
              <c16:uniqueId val="{00000000-DA4C-BC4F-9975-2F81534CF14A}"/>
            </c:ext>
          </c:extLst>
        </c:ser>
        <c:dLbls>
          <c:showLegendKey val="0"/>
          <c:showVal val="0"/>
          <c:showCatName val="0"/>
          <c:showSerName val="0"/>
          <c:showPercent val="0"/>
          <c:showBubbleSize val="0"/>
        </c:dLbls>
        <c:smooth val="0"/>
        <c:axId val="1245278960"/>
        <c:axId val="1245281280"/>
      </c:lineChart>
      <c:catAx>
        <c:axId val="1245278960"/>
        <c:scaling>
          <c:orientation val="minMax"/>
        </c:scaling>
        <c:delete val="0"/>
        <c:axPos val="b"/>
        <c:numFmt formatCode="General" sourceLinked="1"/>
        <c:majorTickMark val="out"/>
        <c:minorTickMark val="none"/>
        <c:tickLblPos val="nextTo"/>
        <c:txPr>
          <a:bodyPr/>
          <a:lstStyle/>
          <a:p>
            <a:pPr>
              <a:defRPr sz="1400"/>
            </a:pPr>
            <a:endParaRPr lang="en-US"/>
          </a:p>
        </c:txPr>
        <c:crossAx val="1245281280"/>
        <c:crosses val="autoZero"/>
        <c:auto val="1"/>
        <c:lblAlgn val="ctr"/>
        <c:lblOffset val="100"/>
        <c:noMultiLvlLbl val="0"/>
      </c:catAx>
      <c:valAx>
        <c:axId val="1245281280"/>
        <c:scaling>
          <c:orientation val="minMax"/>
        </c:scaling>
        <c:delete val="0"/>
        <c:axPos val="l"/>
        <c:title>
          <c:tx>
            <c:rich>
              <a:bodyPr rot="-5400000" vert="horz"/>
              <a:lstStyle/>
              <a:p>
                <a:pPr>
                  <a:defRPr/>
                </a:pPr>
                <a:r>
                  <a:rPr lang="en-US"/>
                  <a:t>Number of drug related deaths</a:t>
                </a:r>
              </a:p>
            </c:rich>
          </c:tx>
          <c:overlay val="0"/>
        </c:title>
        <c:numFmt formatCode="General" sourceLinked="1"/>
        <c:majorTickMark val="out"/>
        <c:minorTickMark val="none"/>
        <c:tickLblPos val="nextTo"/>
        <c:txPr>
          <a:bodyPr/>
          <a:lstStyle/>
          <a:p>
            <a:pPr>
              <a:defRPr sz="1400"/>
            </a:pPr>
            <a:endParaRPr lang="en-US"/>
          </a:p>
        </c:txPr>
        <c:crossAx val="1245278960"/>
        <c:crosses val="autoZero"/>
        <c:crossBetween val="between"/>
      </c:valAx>
      <c:spPr>
        <a:solidFill>
          <a:srgbClr val="FFFF00">
            <a:alpha val="30000"/>
          </a:srgbClr>
        </a:solidFill>
      </c:spPr>
    </c:plotArea>
    <c:legend>
      <c:legendPos val="b"/>
      <c:layout>
        <c:manualLayout>
          <c:xMode val="edge"/>
          <c:yMode val="edge"/>
          <c:x val="8.6037125794058367E-2"/>
          <c:y val="0.7862312695543302"/>
          <c:w val="0.87945553907210883"/>
          <c:h val="0.19625687547140672"/>
        </c:manualLayout>
      </c:layout>
      <c:overlay val="0"/>
      <c:txPr>
        <a:bodyPr/>
        <a:lstStyle/>
        <a:p>
          <a:pPr>
            <a:defRPr sz="1400"/>
          </a:pPr>
          <a:endParaRPr lang="en-US"/>
        </a:p>
      </c:txPr>
    </c:legend>
    <c:plotVisOnly val="1"/>
    <c:dispBlanksAs val="gap"/>
    <c:showDLblsOverMax val="0"/>
  </c:chart>
  <c:txPr>
    <a:bodyPr/>
    <a:lstStyle/>
    <a:p>
      <a:pPr>
        <a:defRPr sz="18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Gabapentin</c:v>
                </c:pt>
              </c:strCache>
            </c:strRef>
          </c:tx>
          <c:marker>
            <c:symbol val="none"/>
          </c:marker>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Sheet1!$B$2:$B$16</c:f>
              <c:numCache>
                <c:formatCode>General</c:formatCode>
                <c:ptCount val="15"/>
                <c:pt idx="0">
                  <c:v>3</c:v>
                </c:pt>
                <c:pt idx="1">
                  <c:v>0</c:v>
                </c:pt>
                <c:pt idx="2">
                  <c:v>1</c:v>
                </c:pt>
                <c:pt idx="3">
                  <c:v>0</c:v>
                </c:pt>
                <c:pt idx="4">
                  <c:v>0</c:v>
                </c:pt>
                <c:pt idx="5">
                  <c:v>1</c:v>
                </c:pt>
                <c:pt idx="6">
                  <c:v>4</c:v>
                </c:pt>
                <c:pt idx="7">
                  <c:v>4</c:v>
                </c:pt>
                <c:pt idx="8">
                  <c:v>8</c:v>
                </c:pt>
                <c:pt idx="9">
                  <c:v>9</c:v>
                </c:pt>
                <c:pt idx="10">
                  <c:v>26</c:v>
                </c:pt>
                <c:pt idx="11">
                  <c:v>49</c:v>
                </c:pt>
                <c:pt idx="12">
                  <c:v>59</c:v>
                </c:pt>
                <c:pt idx="13">
                  <c:v>60</c:v>
                </c:pt>
                <c:pt idx="14">
                  <c:v>93</c:v>
                </c:pt>
              </c:numCache>
            </c:numRef>
          </c:val>
          <c:smooth val="0"/>
          <c:extLst>
            <c:ext xmlns:c16="http://schemas.microsoft.com/office/drawing/2014/chart" uri="{C3380CC4-5D6E-409C-BE32-E72D297353CC}">
              <c16:uniqueId val="{00000000-BBCE-4D47-88B3-07C42D184BE3}"/>
            </c:ext>
          </c:extLst>
        </c:ser>
        <c:ser>
          <c:idx val="1"/>
          <c:order val="1"/>
          <c:tx>
            <c:strRef>
              <c:f>Sheet1!$C$1</c:f>
              <c:strCache>
                <c:ptCount val="1"/>
                <c:pt idx="0">
                  <c:v>Pregabalin</c:v>
                </c:pt>
              </c:strCache>
            </c:strRef>
          </c:tx>
          <c:marker>
            <c:symbol val="none"/>
          </c:marker>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Sheet1!$C$2:$C$16</c:f>
              <c:numCache>
                <c:formatCode>General</c:formatCode>
                <c:ptCount val="15"/>
                <c:pt idx="0">
                  <c:v>0</c:v>
                </c:pt>
                <c:pt idx="1">
                  <c:v>0</c:v>
                </c:pt>
                <c:pt idx="2">
                  <c:v>0</c:v>
                </c:pt>
                <c:pt idx="3">
                  <c:v>0</c:v>
                </c:pt>
                <c:pt idx="4">
                  <c:v>0</c:v>
                </c:pt>
                <c:pt idx="5">
                  <c:v>4</c:v>
                </c:pt>
                <c:pt idx="6">
                  <c:v>1</c:v>
                </c:pt>
                <c:pt idx="7">
                  <c:v>4</c:v>
                </c:pt>
                <c:pt idx="8">
                  <c:v>4</c:v>
                </c:pt>
                <c:pt idx="9">
                  <c:v>33</c:v>
                </c:pt>
                <c:pt idx="10">
                  <c:v>38</c:v>
                </c:pt>
                <c:pt idx="11">
                  <c:v>90</c:v>
                </c:pt>
                <c:pt idx="12">
                  <c:v>111</c:v>
                </c:pt>
                <c:pt idx="13">
                  <c:v>136</c:v>
                </c:pt>
                <c:pt idx="14">
                  <c:v>187</c:v>
                </c:pt>
              </c:numCache>
            </c:numRef>
          </c:val>
          <c:smooth val="0"/>
          <c:extLst>
            <c:ext xmlns:c16="http://schemas.microsoft.com/office/drawing/2014/chart" uri="{C3380CC4-5D6E-409C-BE32-E72D297353CC}">
              <c16:uniqueId val="{00000001-BBCE-4D47-88B3-07C42D184BE3}"/>
            </c:ext>
          </c:extLst>
        </c:ser>
        <c:dLbls>
          <c:showLegendKey val="0"/>
          <c:showVal val="0"/>
          <c:showCatName val="0"/>
          <c:showSerName val="0"/>
          <c:showPercent val="0"/>
          <c:showBubbleSize val="0"/>
        </c:dLbls>
        <c:smooth val="0"/>
        <c:axId val="-1362212048"/>
        <c:axId val="-1362209296"/>
      </c:lineChart>
      <c:catAx>
        <c:axId val="-1362212048"/>
        <c:scaling>
          <c:orientation val="minMax"/>
        </c:scaling>
        <c:delete val="0"/>
        <c:axPos val="b"/>
        <c:numFmt formatCode="General" sourceLinked="1"/>
        <c:majorTickMark val="out"/>
        <c:minorTickMark val="none"/>
        <c:tickLblPos val="nextTo"/>
        <c:txPr>
          <a:bodyPr/>
          <a:lstStyle/>
          <a:p>
            <a:pPr>
              <a:defRPr sz="1400"/>
            </a:pPr>
            <a:endParaRPr lang="en-US"/>
          </a:p>
        </c:txPr>
        <c:crossAx val="-1362209296"/>
        <c:crosses val="autoZero"/>
        <c:auto val="1"/>
        <c:lblAlgn val="ctr"/>
        <c:lblOffset val="100"/>
        <c:noMultiLvlLbl val="0"/>
      </c:catAx>
      <c:valAx>
        <c:axId val="-1362209296"/>
        <c:scaling>
          <c:orientation val="minMax"/>
        </c:scaling>
        <c:delete val="0"/>
        <c:axPos val="l"/>
        <c:title>
          <c:tx>
            <c:rich>
              <a:bodyPr rot="-5400000" vert="horz"/>
              <a:lstStyle/>
              <a:p>
                <a:pPr>
                  <a:defRPr/>
                </a:pPr>
                <a:r>
                  <a:rPr lang="en-US"/>
                  <a:t>Number of deaths</a:t>
                </a:r>
              </a:p>
            </c:rich>
          </c:tx>
          <c:overlay val="0"/>
        </c:title>
        <c:numFmt formatCode="General" sourceLinked="1"/>
        <c:majorTickMark val="out"/>
        <c:minorTickMark val="none"/>
        <c:tickLblPos val="nextTo"/>
        <c:txPr>
          <a:bodyPr/>
          <a:lstStyle/>
          <a:p>
            <a:pPr>
              <a:defRPr sz="1400"/>
            </a:pPr>
            <a:endParaRPr lang="en-US"/>
          </a:p>
        </c:txPr>
        <c:crossAx val="-1362212048"/>
        <c:crosses val="autoZero"/>
        <c:crossBetween val="between"/>
      </c:valAx>
      <c:spPr>
        <a:solidFill>
          <a:srgbClr val="FFFF00">
            <a:alpha val="20000"/>
          </a:srgbClr>
        </a:solidFill>
      </c:spPr>
    </c:plotArea>
    <c:legend>
      <c:legendPos val="r"/>
      <c:layout>
        <c:manualLayout>
          <c:xMode val="edge"/>
          <c:yMode val="edge"/>
          <c:x val="0.23187032176533501"/>
          <c:y val="6.9350765792826799E-2"/>
          <c:w val="0.21566054243219601"/>
          <c:h val="0.22713486610473799"/>
        </c:manualLayout>
      </c:layout>
      <c:overlay val="1"/>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08732D1-0119-4424-ADB1-6A88624C9257}" type="datetimeFigureOut">
              <a:rPr lang="en-GB" smtClean="0"/>
              <a:t>23/09/2019</a:t>
            </a:fld>
            <a:endParaRPr lang="en-GB"/>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0F026BA-B8A7-4B5A-A3B0-0B7D31088B83}" type="slidenum">
              <a:rPr lang="en-GB" smtClean="0"/>
              <a:t>‹#›</a:t>
            </a:fld>
            <a:endParaRPr lang="en-GB"/>
          </a:p>
        </p:txBody>
      </p:sp>
    </p:spTree>
    <p:extLst>
      <p:ext uri="{BB962C8B-B14F-4D97-AF65-F5344CB8AC3E}">
        <p14:creationId xmlns:p14="http://schemas.microsoft.com/office/powerpoint/2010/main" val="2594197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3654FE6-3F31-4904-9137-AFF662B7D702}" type="datetimeFigureOut">
              <a:rPr lang="en-GB" smtClean="0"/>
              <a:t>23/09/2019</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DB9E1F4-77C1-461E-ABFF-BFE7DD57AFD2}" type="slidenum">
              <a:rPr lang="en-GB" smtClean="0"/>
              <a:t>‹#›</a:t>
            </a:fld>
            <a:endParaRPr lang="en-GB"/>
          </a:p>
        </p:txBody>
      </p:sp>
    </p:spTree>
    <p:extLst>
      <p:ext uri="{BB962C8B-B14F-4D97-AF65-F5344CB8AC3E}">
        <p14:creationId xmlns:p14="http://schemas.microsoft.com/office/powerpoint/2010/main" val="215175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75AABB7-7DB3-0748-90BD-3FB1DBAF9638}"/>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42E10A3E-A23A-B24C-8AD8-07AAA093B9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cs typeface="Arial" panose="020B0604020202020204" pitchFamily="34" charset="0"/>
            </a:endParaRPr>
          </a:p>
        </p:txBody>
      </p:sp>
      <p:sp>
        <p:nvSpPr>
          <p:cNvPr id="35844" name="Slide Number Placeholder 3">
            <a:extLst>
              <a:ext uri="{FF2B5EF4-FFF2-40B4-BE49-F238E27FC236}">
                <a16:creationId xmlns:a16="http://schemas.microsoft.com/office/drawing/2014/main" id="{5DA7E98E-3542-BB4A-926F-0D249F5D24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24B130D-3A2A-6C43-A188-B158C4D2BB5A}"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0147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Persistent pain is a preferred term to chronic pain as people often don’t understand that acute and chronic relate to time course. Problems</a:t>
            </a:r>
            <a:r>
              <a:rPr lang="en-US" baseline="0" dirty="0"/>
              <a:t> with opioids relate to duration of effect so any pain which goes on a long time including cancer survivors brings up the same problems regardless of diagnosis.</a:t>
            </a:r>
            <a:endParaRPr lang="en-US" dirty="0"/>
          </a:p>
        </p:txBody>
      </p:sp>
      <p:sp>
        <p:nvSpPr>
          <p:cNvPr id="4" name="Date Placeholder 3"/>
          <p:cNvSpPr>
            <a:spLocks noGrp="1"/>
          </p:cNvSpPr>
          <p:nvPr>
            <p:ph type="dt" idx="10"/>
          </p:nvPr>
        </p:nvSpPr>
        <p:spPr/>
        <p:txBody>
          <a:bodyPr/>
          <a:lstStyle/>
          <a:p>
            <a:fld id="{23E3DE45-7233-0B4D-BD02-0BD0861DBEAC}" type="datetime1">
              <a:rPr lang="en-GB" smtClean="0"/>
              <a:t>23/09/2019</a:t>
            </a:fld>
            <a:endParaRPr lang="en-GB"/>
          </a:p>
        </p:txBody>
      </p:sp>
      <p:sp>
        <p:nvSpPr>
          <p:cNvPr id="5" name="Slide Number Placeholder 4"/>
          <p:cNvSpPr>
            <a:spLocks noGrp="1"/>
          </p:cNvSpPr>
          <p:nvPr>
            <p:ph type="sldNum" sz="quarter" idx="11"/>
          </p:nvPr>
        </p:nvSpPr>
        <p:spPr/>
        <p:txBody>
          <a:bodyPr/>
          <a:lstStyle/>
          <a:p>
            <a:fld id="{49C513B0-C0EF-48FB-A2B7-67744433585F}" type="slidenum">
              <a:rPr lang="en-GB" smtClean="0"/>
              <a:pPr/>
              <a:t>5</a:t>
            </a:fld>
            <a:endParaRPr lang="en-GB"/>
          </a:p>
        </p:txBody>
      </p:sp>
    </p:spTree>
    <p:extLst>
      <p:ext uri="{BB962C8B-B14F-4D97-AF65-F5344CB8AC3E}">
        <p14:creationId xmlns:p14="http://schemas.microsoft.com/office/powerpoint/2010/main" val="425277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2752786" y="522459"/>
            <a:ext cx="7969311" cy="178987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5897" tIns="42949" rIns="85897" bIns="42949" anchor="ctr"/>
          <a:lstStyle/>
          <a:p>
            <a:pPr>
              <a:defRPr/>
            </a:pPr>
            <a:endParaRPr lang="en-GB">
              <a:cs typeface="msgothic" charset="0"/>
            </a:endParaRPr>
          </a:p>
        </p:txBody>
      </p:sp>
      <p:sp>
        <p:nvSpPr>
          <p:cNvPr id="4098" name="Text Box 2"/>
          <p:cNvSpPr txBox="1">
            <a:spLocks noGrp="1" noChangeArrowheads="1"/>
          </p:cNvSpPr>
          <p:nvPr>
            <p:ph type="body"/>
          </p:nvPr>
        </p:nvSpPr>
        <p:spPr>
          <a:xfrm>
            <a:off x="2056331" y="2485387"/>
            <a:ext cx="9375981" cy="1986001"/>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defRPr/>
            </a:pPr>
            <a:r>
              <a:rPr lang="en-GB" sz="1400" b="1">
                <a:latin typeface="Arial" charset="0"/>
                <a:cs typeface="msgothic" charset="0"/>
              </a:rPr>
              <a:t>Fig 1</a:t>
            </a:r>
            <a:r>
              <a:rPr lang="en-GB">
                <a:latin typeface="Arial" charset="0"/>
                <a:cs typeface="msgothic" charset="0"/>
              </a:rPr>
              <a:t> Individual changes in pain over 14 weeks of treatment with pregabalin 450 mg in 200 patients with fibromyalgia</a:t>
            </a:r>
          </a:p>
        </p:txBody>
      </p:sp>
    </p:spTree>
    <p:extLst>
      <p:ext uri="{BB962C8B-B14F-4D97-AF65-F5344CB8AC3E}">
        <p14:creationId xmlns:p14="http://schemas.microsoft.com/office/powerpoint/2010/main" val="250122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48145A-4A5C-2343-B4DE-72F89A1D91BB}" type="slidenum">
              <a:rPr lang="en-GB" smtClean="0"/>
              <a:t>31</a:t>
            </a:fld>
            <a:endParaRPr lang="en-GB"/>
          </a:p>
        </p:txBody>
      </p:sp>
    </p:spTree>
    <p:extLst>
      <p:ext uri="{BB962C8B-B14F-4D97-AF65-F5344CB8AC3E}">
        <p14:creationId xmlns:p14="http://schemas.microsoft.com/office/powerpoint/2010/main" val="238109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a:t>
            </a:r>
            <a:r>
              <a:rPr lang="en-US" baseline="0" dirty="0"/>
              <a:t> increase in mortality (overdose related deaths) – increase in harms, particularly with OMEQ &gt; 100mg/day</a:t>
            </a:r>
            <a:endParaRPr lang="en-US" dirty="0"/>
          </a:p>
        </p:txBody>
      </p:sp>
      <p:sp>
        <p:nvSpPr>
          <p:cNvPr id="4" name="Date Placeholder 3"/>
          <p:cNvSpPr>
            <a:spLocks noGrp="1"/>
          </p:cNvSpPr>
          <p:nvPr>
            <p:ph type="dt" idx="10"/>
          </p:nvPr>
        </p:nvSpPr>
        <p:spPr/>
        <p:txBody>
          <a:bodyPr/>
          <a:lstStyle/>
          <a:p>
            <a:fld id="{23E3DE45-7233-0B4D-BD02-0BD0861DBEAC}" type="datetime1">
              <a:rPr lang="en-GB" smtClean="0"/>
              <a:t>23/09/2019</a:t>
            </a:fld>
            <a:endParaRPr lang="en-GB"/>
          </a:p>
        </p:txBody>
      </p:sp>
      <p:sp>
        <p:nvSpPr>
          <p:cNvPr id="5" name="Slide Number Placeholder 4"/>
          <p:cNvSpPr>
            <a:spLocks noGrp="1"/>
          </p:cNvSpPr>
          <p:nvPr>
            <p:ph type="sldNum" sz="quarter" idx="11"/>
          </p:nvPr>
        </p:nvSpPr>
        <p:spPr/>
        <p:txBody>
          <a:bodyPr/>
          <a:lstStyle/>
          <a:p>
            <a:fld id="{49C513B0-C0EF-48FB-A2B7-67744433585F}" type="slidenum">
              <a:rPr lang="en-GB" smtClean="0"/>
              <a:pPr/>
              <a:t>32</a:t>
            </a:fld>
            <a:endParaRPr lang="en-GB"/>
          </a:p>
        </p:txBody>
      </p:sp>
    </p:spTree>
    <p:extLst>
      <p:ext uri="{BB962C8B-B14F-4D97-AF65-F5344CB8AC3E}">
        <p14:creationId xmlns:p14="http://schemas.microsoft.com/office/powerpoint/2010/main" val="371643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982AEC-62AF-4116-8CBB-27857B9133BA}" type="slidenum">
              <a:rPr lang="en-GB"/>
              <a:pPr fontAlgn="base">
                <a:spcBef>
                  <a:spcPct val="0"/>
                </a:spcBef>
                <a:spcAft>
                  <a:spcPct val="0"/>
                </a:spcAft>
                <a:defRPr/>
              </a:pPr>
              <a:t>35</a:t>
            </a:fld>
            <a:endParaRPr lang="en-GB"/>
          </a:p>
        </p:txBody>
      </p:sp>
    </p:spTree>
    <p:extLst>
      <p:ext uri="{BB962C8B-B14F-4D97-AF65-F5344CB8AC3E}">
        <p14:creationId xmlns:p14="http://schemas.microsoft.com/office/powerpoint/2010/main" val="3450240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Opioids aware launched November 2015 funded</a:t>
            </a:r>
            <a:r>
              <a:rPr lang="en-US" baseline="0" dirty="0"/>
              <a:t> by PHE hosted by FPM</a:t>
            </a:r>
            <a:endParaRPr lang="en-US" dirty="0"/>
          </a:p>
        </p:txBody>
      </p:sp>
      <p:sp>
        <p:nvSpPr>
          <p:cNvPr id="4" name="Date Placeholder 3"/>
          <p:cNvSpPr>
            <a:spLocks noGrp="1"/>
          </p:cNvSpPr>
          <p:nvPr>
            <p:ph type="dt" idx="10"/>
          </p:nvPr>
        </p:nvSpPr>
        <p:spPr/>
        <p:txBody>
          <a:bodyPr/>
          <a:lstStyle/>
          <a:p>
            <a:fld id="{23E3DE45-7233-0B4D-BD02-0BD0861DBEAC}" type="datetime1">
              <a:rPr lang="en-GB" smtClean="0"/>
              <a:t>23/09/2019</a:t>
            </a:fld>
            <a:endParaRPr lang="en-GB"/>
          </a:p>
        </p:txBody>
      </p:sp>
      <p:sp>
        <p:nvSpPr>
          <p:cNvPr id="5" name="Slide Number Placeholder 4"/>
          <p:cNvSpPr>
            <a:spLocks noGrp="1"/>
          </p:cNvSpPr>
          <p:nvPr>
            <p:ph type="sldNum" sz="quarter" idx="11"/>
          </p:nvPr>
        </p:nvSpPr>
        <p:spPr/>
        <p:txBody>
          <a:bodyPr/>
          <a:lstStyle/>
          <a:p>
            <a:fld id="{49C513B0-C0EF-48FB-A2B7-67744433585F}" type="slidenum">
              <a:rPr lang="en-GB" smtClean="0"/>
              <a:pPr/>
              <a:t>37</a:t>
            </a:fld>
            <a:endParaRPr lang="en-GB"/>
          </a:p>
        </p:txBody>
      </p:sp>
    </p:spTree>
    <p:extLst>
      <p:ext uri="{BB962C8B-B14F-4D97-AF65-F5344CB8AC3E}">
        <p14:creationId xmlns:p14="http://schemas.microsoft.com/office/powerpoint/2010/main" val="2906650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75AABB7-7DB3-0748-90BD-3FB1DBAF9638}"/>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42E10A3E-A23A-B24C-8AD8-07AAA093B9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cs typeface="Arial" panose="020B0604020202020204" pitchFamily="34" charset="0"/>
            </a:endParaRPr>
          </a:p>
        </p:txBody>
      </p:sp>
      <p:sp>
        <p:nvSpPr>
          <p:cNvPr id="35844" name="Slide Number Placeholder 3">
            <a:extLst>
              <a:ext uri="{FF2B5EF4-FFF2-40B4-BE49-F238E27FC236}">
                <a16:creationId xmlns:a16="http://schemas.microsoft.com/office/drawing/2014/main" id="{5DA7E98E-3542-BB4A-926F-0D249F5D24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24B130D-3A2A-6C43-A188-B158C4D2BB5A}"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4003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507" eaLnBrk="0" hangingPunct="0">
              <a:defRPr sz="2600">
                <a:solidFill>
                  <a:schemeClr val="tx1"/>
                </a:solidFill>
                <a:latin typeface="Gill Sans MT" charset="0"/>
                <a:ea typeface="ＭＳ Ｐゴシック" charset="0"/>
                <a:cs typeface="ＭＳ Ｐゴシック" charset="0"/>
              </a:defRPr>
            </a:lvl1pPr>
            <a:lvl2pPr marL="789756" indent="-303752" defTabSz="958507" eaLnBrk="0" hangingPunct="0">
              <a:defRPr sz="2600">
                <a:solidFill>
                  <a:schemeClr val="tx1"/>
                </a:solidFill>
                <a:latin typeface="Gill Sans MT" charset="0"/>
                <a:ea typeface="ＭＳ Ｐゴシック" charset="0"/>
              </a:defRPr>
            </a:lvl2pPr>
            <a:lvl3pPr marL="1215009" indent="-243002" defTabSz="958507" eaLnBrk="0" hangingPunct="0">
              <a:defRPr sz="2600">
                <a:solidFill>
                  <a:schemeClr val="tx1"/>
                </a:solidFill>
                <a:latin typeface="Gill Sans MT" charset="0"/>
                <a:ea typeface="ＭＳ Ｐゴシック" charset="0"/>
              </a:defRPr>
            </a:lvl3pPr>
            <a:lvl4pPr marL="1701013" indent="-243002" defTabSz="958507" eaLnBrk="0" hangingPunct="0">
              <a:defRPr sz="2600">
                <a:solidFill>
                  <a:schemeClr val="tx1"/>
                </a:solidFill>
                <a:latin typeface="Gill Sans MT" charset="0"/>
                <a:ea typeface="ＭＳ Ｐゴシック" charset="0"/>
              </a:defRPr>
            </a:lvl4pPr>
            <a:lvl5pPr marL="2187016" indent="-243002" defTabSz="958507" eaLnBrk="0" hangingPunct="0">
              <a:defRPr sz="2600">
                <a:solidFill>
                  <a:schemeClr val="tx1"/>
                </a:solidFill>
                <a:latin typeface="Gill Sans MT" charset="0"/>
                <a:ea typeface="ＭＳ Ｐゴシック" charset="0"/>
              </a:defRPr>
            </a:lvl5pPr>
            <a:lvl6pPr marL="2673020" indent="-243002" defTabSz="958507" eaLnBrk="0" fontAlgn="base" hangingPunct="0">
              <a:spcBef>
                <a:spcPct val="0"/>
              </a:spcBef>
              <a:spcAft>
                <a:spcPct val="0"/>
              </a:spcAft>
              <a:defRPr sz="2600">
                <a:solidFill>
                  <a:schemeClr val="tx1"/>
                </a:solidFill>
                <a:latin typeface="Gill Sans MT" charset="0"/>
                <a:ea typeface="ＭＳ Ｐゴシック" charset="0"/>
              </a:defRPr>
            </a:lvl6pPr>
            <a:lvl7pPr marL="3159023" indent="-243002" defTabSz="958507" eaLnBrk="0" fontAlgn="base" hangingPunct="0">
              <a:spcBef>
                <a:spcPct val="0"/>
              </a:spcBef>
              <a:spcAft>
                <a:spcPct val="0"/>
              </a:spcAft>
              <a:defRPr sz="2600">
                <a:solidFill>
                  <a:schemeClr val="tx1"/>
                </a:solidFill>
                <a:latin typeface="Gill Sans MT" charset="0"/>
                <a:ea typeface="ＭＳ Ｐゴシック" charset="0"/>
              </a:defRPr>
            </a:lvl7pPr>
            <a:lvl8pPr marL="3645027" indent="-243002" defTabSz="958507" eaLnBrk="0" fontAlgn="base" hangingPunct="0">
              <a:spcBef>
                <a:spcPct val="0"/>
              </a:spcBef>
              <a:spcAft>
                <a:spcPct val="0"/>
              </a:spcAft>
              <a:defRPr sz="2600">
                <a:solidFill>
                  <a:schemeClr val="tx1"/>
                </a:solidFill>
                <a:latin typeface="Gill Sans MT" charset="0"/>
                <a:ea typeface="ＭＳ Ｐゴシック" charset="0"/>
              </a:defRPr>
            </a:lvl8pPr>
            <a:lvl9pPr marL="4131031" indent="-243002" defTabSz="958507" eaLnBrk="0" fontAlgn="base" hangingPunct="0">
              <a:spcBef>
                <a:spcPct val="0"/>
              </a:spcBef>
              <a:spcAft>
                <a:spcPct val="0"/>
              </a:spcAft>
              <a:defRPr sz="2600">
                <a:solidFill>
                  <a:schemeClr val="tx1"/>
                </a:solidFill>
                <a:latin typeface="Gill Sans MT" charset="0"/>
                <a:ea typeface="ＭＳ Ｐゴシック" charset="0"/>
              </a:defRPr>
            </a:lvl9pPr>
          </a:lstStyle>
          <a:p>
            <a:pPr eaLnBrk="1" hangingPunct="1"/>
            <a:fld id="{9334FC87-771B-864D-8E8B-8F1B80B0AC8C}" type="slidenum">
              <a:rPr lang="en-GB" sz="1300"/>
              <a:pPr eaLnBrk="1" hangingPunct="1"/>
              <a:t>48</a:t>
            </a:fld>
            <a:endParaRPr lang="en-GB" sz="130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GB">
              <a:latin typeface="Gill Sans MT" charset="0"/>
            </a:endParaRPr>
          </a:p>
        </p:txBody>
      </p:sp>
    </p:spTree>
    <p:extLst>
      <p:ext uri="{BB962C8B-B14F-4D97-AF65-F5344CB8AC3E}">
        <p14:creationId xmlns:p14="http://schemas.microsoft.com/office/powerpoint/2010/main" val="2740416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p:cNvSpPr/>
          <p:nvPr userDrawn="1"/>
        </p:nvSpPr>
        <p:spPr>
          <a:xfrm flipH="1">
            <a:off x="0" y="-1"/>
            <a:ext cx="9144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0" y="-2"/>
            <a:ext cx="9144000" cy="6858001"/>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2562225" y="1742900"/>
            <a:ext cx="4019550" cy="2387600"/>
          </a:xfrm>
        </p:spPr>
        <p:txBody>
          <a:bodyPr anchor="ctr">
            <a:normAutofit/>
          </a:bodyPr>
          <a:lstStyle>
            <a:lvl1pPr algn="ctr">
              <a:lnSpc>
                <a:spcPct val="100000"/>
              </a:lnSpc>
              <a:defRPr sz="405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2562298" y="4161276"/>
            <a:ext cx="4019405" cy="1079795"/>
          </a:xfrm>
          <a:prstGeom prst="rect">
            <a:avLst/>
          </a:prstGeom>
        </p:spPr>
        <p:txBody>
          <a:bodyPr anchor="ctr">
            <a:normAutofit/>
          </a:bodyPr>
          <a:lstStyle>
            <a:lvl1pPr marL="0" indent="0" algn="ctr">
              <a:buNone/>
              <a:defRPr sz="21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sp>
        <p:nvSpPr>
          <p:cNvPr id="8" name="Rectangle 7"/>
          <p:cNvSpPr/>
          <p:nvPr userDrawn="1"/>
        </p:nvSpPr>
        <p:spPr>
          <a:xfrm>
            <a:off x="2547000" y="729000"/>
            <a:ext cx="405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b="1" dirty="0">
              <a:latin typeface="+mj-lt"/>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00449" y="0"/>
            <a:ext cx="843551" cy="749822"/>
          </a:xfrm>
          <a:prstGeom prst="rect">
            <a:avLst/>
          </a:prstGeom>
        </p:spPr>
      </p:pic>
    </p:spTree>
    <p:extLst>
      <p:ext uri="{BB962C8B-B14F-4D97-AF65-F5344CB8AC3E}">
        <p14:creationId xmlns:p14="http://schemas.microsoft.com/office/powerpoint/2010/main" val="258949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tx2"/>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4DC91D-9C4D-9548-94D2-6A912916D4B8}" type="datetimeFigureOut">
              <a:rPr lang="en-US" smtClean="0"/>
              <a:t>9/23/19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BDA8-EE4F-AE48-9DB9-D4D1BC2785F8}" type="slidenum">
              <a:rPr lang="en-US" smtClean="0"/>
              <a:t>‹#›</a:t>
            </a:fld>
            <a:endParaRPr lang="en-US"/>
          </a:p>
        </p:txBody>
      </p:sp>
    </p:spTree>
    <p:extLst>
      <p:ext uri="{BB962C8B-B14F-4D97-AF65-F5344CB8AC3E}">
        <p14:creationId xmlns:p14="http://schemas.microsoft.com/office/powerpoint/2010/main" val="49316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4DC91D-9C4D-9548-94D2-6A912916D4B8}" type="datetimeFigureOut">
              <a:rPr lang="en-US" smtClean="0"/>
              <a:t>9/23/19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BDA8-EE4F-AE48-9DB9-D4D1BC2785F8}" type="slidenum">
              <a:rPr lang="en-US" smtClean="0"/>
              <a:t>‹#›</a:t>
            </a:fld>
            <a:endParaRPr lang="en-US"/>
          </a:p>
        </p:txBody>
      </p:sp>
    </p:spTree>
    <p:extLst>
      <p:ext uri="{BB962C8B-B14F-4D97-AF65-F5344CB8AC3E}">
        <p14:creationId xmlns:p14="http://schemas.microsoft.com/office/powerpoint/2010/main" val="1054393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4DC91D-9C4D-9548-94D2-6A912916D4B8}" type="datetimeFigureOut">
              <a:rPr lang="en-US" smtClean="0"/>
              <a:t>9/23/19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FBDA8-EE4F-AE48-9DB9-D4D1BC2785F8}" type="slidenum">
              <a:rPr lang="en-US" smtClean="0"/>
              <a:t>‹#›</a:t>
            </a:fld>
            <a:endParaRPr lang="en-US"/>
          </a:p>
        </p:txBody>
      </p:sp>
    </p:spTree>
    <p:extLst>
      <p:ext uri="{BB962C8B-B14F-4D97-AF65-F5344CB8AC3E}">
        <p14:creationId xmlns:p14="http://schemas.microsoft.com/office/powerpoint/2010/main" val="4063464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4DC91D-9C4D-9548-94D2-6A912916D4B8}" type="datetimeFigureOut">
              <a:rPr lang="en-US" smtClean="0"/>
              <a:t>9/23/19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FBDA8-EE4F-AE48-9DB9-D4D1BC2785F8}" type="slidenum">
              <a:rPr lang="en-US" smtClean="0"/>
              <a:t>‹#›</a:t>
            </a:fld>
            <a:endParaRPr lang="en-US"/>
          </a:p>
        </p:txBody>
      </p:sp>
    </p:spTree>
    <p:extLst>
      <p:ext uri="{BB962C8B-B14F-4D97-AF65-F5344CB8AC3E}">
        <p14:creationId xmlns:p14="http://schemas.microsoft.com/office/powerpoint/2010/main" val="2092717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tx2"/>
                </a:solidFill>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244DC91D-9C4D-9548-94D2-6A912916D4B8}" type="datetimeFigureOut">
              <a:rPr lang="en-US" smtClean="0"/>
              <a:t>9/23/19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7FBDA8-EE4F-AE48-9DB9-D4D1BC2785F8}" type="slidenum">
              <a:rPr lang="en-US" smtClean="0"/>
              <a:t>‹#›</a:t>
            </a:fld>
            <a:endParaRPr lang="en-US"/>
          </a:p>
        </p:txBody>
      </p:sp>
    </p:spTree>
    <p:extLst>
      <p:ext uri="{BB962C8B-B14F-4D97-AF65-F5344CB8AC3E}">
        <p14:creationId xmlns:p14="http://schemas.microsoft.com/office/powerpoint/2010/main" val="1919501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DC91D-9C4D-9548-94D2-6A912916D4B8}" type="datetimeFigureOut">
              <a:rPr lang="en-US" smtClean="0"/>
              <a:t>9/23/19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FBDA8-EE4F-AE48-9DB9-D4D1BC2785F8}" type="slidenum">
              <a:rPr lang="en-US" smtClean="0"/>
              <a:t>‹#›</a:t>
            </a:fld>
            <a:endParaRPr lang="en-US"/>
          </a:p>
        </p:txBody>
      </p:sp>
    </p:spTree>
    <p:extLst>
      <p:ext uri="{BB962C8B-B14F-4D97-AF65-F5344CB8AC3E}">
        <p14:creationId xmlns:p14="http://schemas.microsoft.com/office/powerpoint/2010/main" val="1896908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44DC91D-9C4D-9548-94D2-6A912916D4B8}" type="datetimeFigureOut">
              <a:rPr lang="en-US" smtClean="0"/>
              <a:t>9/23/19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FBDA8-EE4F-AE48-9DB9-D4D1BC2785F8}" type="slidenum">
              <a:rPr lang="en-US" smtClean="0"/>
              <a:t>‹#›</a:t>
            </a:fld>
            <a:endParaRPr lang="en-US"/>
          </a:p>
        </p:txBody>
      </p:sp>
    </p:spTree>
    <p:extLst>
      <p:ext uri="{BB962C8B-B14F-4D97-AF65-F5344CB8AC3E}">
        <p14:creationId xmlns:p14="http://schemas.microsoft.com/office/powerpoint/2010/main" val="70925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44DC91D-9C4D-9548-94D2-6A912916D4B8}" type="datetimeFigureOut">
              <a:rPr lang="en-US" smtClean="0"/>
              <a:t>9/23/19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FBDA8-EE4F-AE48-9DB9-D4D1BC2785F8}" type="slidenum">
              <a:rPr lang="en-US" smtClean="0"/>
              <a:t>‹#›</a:t>
            </a:fld>
            <a:endParaRPr lang="en-US"/>
          </a:p>
        </p:txBody>
      </p:sp>
    </p:spTree>
    <p:extLst>
      <p:ext uri="{BB962C8B-B14F-4D97-AF65-F5344CB8AC3E}">
        <p14:creationId xmlns:p14="http://schemas.microsoft.com/office/powerpoint/2010/main" val="3378415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4DC91D-9C4D-9548-94D2-6A912916D4B8}" type="datetimeFigureOut">
              <a:rPr lang="en-US" smtClean="0"/>
              <a:t>9/23/19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BDA8-EE4F-AE48-9DB9-D4D1BC2785F8}" type="slidenum">
              <a:rPr lang="en-US" smtClean="0"/>
              <a:t>‹#›</a:t>
            </a:fld>
            <a:endParaRPr lang="en-US"/>
          </a:p>
        </p:txBody>
      </p:sp>
    </p:spTree>
    <p:extLst>
      <p:ext uri="{BB962C8B-B14F-4D97-AF65-F5344CB8AC3E}">
        <p14:creationId xmlns:p14="http://schemas.microsoft.com/office/powerpoint/2010/main" val="1284770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4DC91D-9C4D-9548-94D2-6A912916D4B8}" type="datetimeFigureOut">
              <a:rPr lang="en-US" smtClean="0"/>
              <a:t>9/23/19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BDA8-EE4F-AE48-9DB9-D4D1BC2785F8}" type="slidenum">
              <a:rPr lang="en-US" smtClean="0"/>
              <a:t>‹#›</a:t>
            </a:fld>
            <a:endParaRPr lang="en-US"/>
          </a:p>
        </p:txBody>
      </p:sp>
    </p:spTree>
    <p:extLst>
      <p:ext uri="{BB962C8B-B14F-4D97-AF65-F5344CB8AC3E}">
        <p14:creationId xmlns:p14="http://schemas.microsoft.com/office/powerpoint/2010/main" val="84491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oint Client Slide">
    <p:spTree>
      <p:nvGrpSpPr>
        <p:cNvPr id="1" name=""/>
        <p:cNvGrpSpPr/>
        <p:nvPr/>
      </p:nvGrpSpPr>
      <p:grpSpPr>
        <a:xfrm>
          <a:off x="0" y="0"/>
          <a:ext cx="0" cy="0"/>
          <a:chOff x="0" y="0"/>
          <a:chExt cx="0" cy="0"/>
        </a:xfrm>
      </p:grpSpPr>
      <p:sp>
        <p:nvSpPr>
          <p:cNvPr id="7" name="Rectangle 6"/>
          <p:cNvSpPr/>
          <p:nvPr userDrawn="1"/>
        </p:nvSpPr>
        <p:spPr>
          <a:xfrm flipH="1">
            <a:off x="0" y="-1"/>
            <a:ext cx="9144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0" y="0"/>
            <a:ext cx="9144000" cy="6858000"/>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2547000" y="1742900"/>
            <a:ext cx="4050000" cy="2387600"/>
          </a:xfrm>
        </p:spPr>
        <p:txBody>
          <a:bodyPr anchor="ctr">
            <a:normAutofit/>
          </a:bodyPr>
          <a:lstStyle>
            <a:lvl1pPr algn="ctr">
              <a:lnSpc>
                <a:spcPct val="100000"/>
              </a:lnSpc>
              <a:defRPr sz="405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2547075" y="4161276"/>
            <a:ext cx="4049852" cy="1079795"/>
          </a:xfrm>
          <a:prstGeom prst="rect">
            <a:avLst/>
          </a:prstGeom>
        </p:spPr>
        <p:txBody>
          <a:bodyPr anchor="ctr">
            <a:normAutofit/>
          </a:bodyPr>
          <a:lstStyle>
            <a:lvl1pPr marL="0" indent="0" algn="ctr">
              <a:buNone/>
              <a:defRPr sz="21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sp>
        <p:nvSpPr>
          <p:cNvPr id="10" name="Rectangle 9"/>
          <p:cNvSpPr/>
          <p:nvPr userDrawn="1"/>
        </p:nvSpPr>
        <p:spPr>
          <a:xfrm>
            <a:off x="2547000" y="729000"/>
            <a:ext cx="405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b="1" dirty="0">
              <a:latin typeface="+mj-lt"/>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00449" y="0"/>
            <a:ext cx="843551" cy="749822"/>
          </a:xfrm>
          <a:prstGeom prst="rect">
            <a:avLst/>
          </a:prstGeom>
        </p:spPr>
      </p:pic>
    </p:spTree>
    <p:extLst>
      <p:ext uri="{BB962C8B-B14F-4D97-AF65-F5344CB8AC3E}">
        <p14:creationId xmlns:p14="http://schemas.microsoft.com/office/powerpoint/2010/main" val="125853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on-Animating TItle Bar">
    <p:spTree>
      <p:nvGrpSpPr>
        <p:cNvPr id="1" name=""/>
        <p:cNvGrpSpPr/>
        <p:nvPr/>
      </p:nvGrpSpPr>
      <p:grpSpPr>
        <a:xfrm>
          <a:off x="0" y="0"/>
          <a:ext cx="0" cy="0"/>
          <a:chOff x="0" y="0"/>
          <a:chExt cx="0" cy="0"/>
        </a:xfrm>
      </p:grpSpPr>
      <p:sp>
        <p:nvSpPr>
          <p:cNvPr id="7" name="Rectangle 6"/>
          <p:cNvSpPr/>
          <p:nvPr userDrawn="1"/>
        </p:nvSpPr>
        <p:spPr>
          <a:xfrm flipH="1" flipV="1">
            <a:off x="1503758" y="-1"/>
            <a:ext cx="7639046"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1503759" y="98985"/>
            <a:ext cx="7639050" cy="698501"/>
          </a:xfrm>
        </p:spPr>
        <p:txBody>
          <a:bodyPr>
            <a:normAutofit/>
          </a:bodyPr>
          <a:lstStyle>
            <a:lvl1pPr>
              <a:defRPr sz="1800" b="1">
                <a:solidFill>
                  <a:schemeClr val="bg1"/>
                </a:solidFill>
                <a:latin typeface="Calibri" charset="0"/>
                <a:ea typeface="Calibri" charset="0"/>
                <a:cs typeface="Calibri" charset="0"/>
              </a:defRPr>
            </a:lvl1pPr>
          </a:lstStyle>
          <a:p>
            <a:r>
              <a:rPr lang="en-US"/>
              <a:t>Click to edit Master title style</a:t>
            </a:r>
            <a:endParaRPr lang="en-GB" dirty="0"/>
          </a:p>
        </p:txBody>
      </p:sp>
      <p:sp>
        <p:nvSpPr>
          <p:cNvPr id="4" name="Content Placeholder 2"/>
          <p:cNvSpPr>
            <a:spLocks noGrp="1"/>
          </p:cNvSpPr>
          <p:nvPr>
            <p:ph idx="1"/>
          </p:nvPr>
        </p:nvSpPr>
        <p:spPr>
          <a:xfrm>
            <a:off x="549276" y="1600201"/>
            <a:ext cx="8042276" cy="4343400"/>
          </a:xfrm>
          <a:prstGeom prst="rect">
            <a:avLst/>
          </a:prstGeom>
        </p:spPr>
        <p:txBody>
          <a:bodyPr/>
          <a:lstStyle>
            <a:lvl1pPr>
              <a:defRPr>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49" y="0"/>
            <a:ext cx="843551" cy="749822"/>
          </a:xfrm>
          <a:prstGeom prst="rect">
            <a:avLst/>
          </a:prstGeom>
        </p:spPr>
      </p:pic>
    </p:spTree>
    <p:extLst>
      <p:ext uri="{BB962C8B-B14F-4D97-AF65-F5344CB8AC3E}">
        <p14:creationId xmlns:p14="http://schemas.microsoft.com/office/powerpoint/2010/main" val="105971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3" pos="753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7" indent="0" algn="ctr">
              <a:buNone/>
              <a:defRPr>
                <a:solidFill>
                  <a:schemeClr val="tx1">
                    <a:tint val="75000"/>
                  </a:schemeClr>
                </a:solidFill>
              </a:defRPr>
            </a:lvl2pPr>
            <a:lvl3pPr marL="685814" indent="0" algn="ctr">
              <a:buNone/>
              <a:defRPr>
                <a:solidFill>
                  <a:schemeClr val="tx1">
                    <a:tint val="75000"/>
                  </a:schemeClr>
                </a:solidFill>
              </a:defRPr>
            </a:lvl3pPr>
            <a:lvl4pPr marL="1028720" indent="0" algn="ctr">
              <a:buNone/>
              <a:defRPr>
                <a:solidFill>
                  <a:schemeClr val="tx1">
                    <a:tint val="75000"/>
                  </a:schemeClr>
                </a:solidFill>
              </a:defRPr>
            </a:lvl4pPr>
            <a:lvl5pPr marL="1371628" indent="0" algn="ctr">
              <a:buNone/>
              <a:defRPr>
                <a:solidFill>
                  <a:schemeClr val="tx1">
                    <a:tint val="75000"/>
                  </a:schemeClr>
                </a:solidFill>
              </a:defRPr>
            </a:lvl5pPr>
            <a:lvl6pPr marL="1714535" indent="0" algn="ctr">
              <a:buNone/>
              <a:defRPr>
                <a:solidFill>
                  <a:schemeClr val="tx1">
                    <a:tint val="75000"/>
                  </a:schemeClr>
                </a:solidFill>
              </a:defRPr>
            </a:lvl6pPr>
            <a:lvl7pPr marL="2057441" indent="0" algn="ctr">
              <a:buNone/>
              <a:defRPr>
                <a:solidFill>
                  <a:schemeClr val="tx1">
                    <a:tint val="75000"/>
                  </a:schemeClr>
                </a:solidFill>
              </a:defRPr>
            </a:lvl7pPr>
            <a:lvl8pPr marL="2400348" indent="0" algn="ctr">
              <a:buNone/>
              <a:defRPr>
                <a:solidFill>
                  <a:schemeClr val="tx1">
                    <a:tint val="75000"/>
                  </a:schemeClr>
                </a:solidFill>
              </a:defRPr>
            </a:lvl8pPr>
            <a:lvl9pPr marL="2743255"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3FF5FB-D690-4190-86BD-B345467F1F52}" type="datetimeFigureOut">
              <a:rPr lang="en-GB" smtClean="0"/>
              <a:t>23/09/2019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DFE04D-9CE7-418E-83A3-45D78ABA41DA}" type="slidenum">
              <a:rPr lang="en-GB" smtClean="0"/>
              <a:t>‹#›</a:t>
            </a:fld>
            <a:endParaRPr lang="en-GB" dirty="0"/>
          </a:p>
        </p:txBody>
      </p:sp>
    </p:spTree>
    <p:extLst>
      <p:ext uri="{BB962C8B-B14F-4D97-AF65-F5344CB8AC3E}">
        <p14:creationId xmlns:p14="http://schemas.microsoft.com/office/powerpoint/2010/main" val="2070040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3FF5FB-D690-4190-86BD-B345467F1F52}" type="datetimeFigureOut">
              <a:rPr lang="en-GB" smtClean="0"/>
              <a:t>23/09/2019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DFE04D-9CE7-418E-83A3-45D78ABA41DA}" type="slidenum">
              <a:rPr lang="en-GB" smtClean="0"/>
              <a:t>‹#›</a:t>
            </a:fld>
            <a:endParaRPr lang="en-GB" dirty="0"/>
          </a:p>
        </p:txBody>
      </p:sp>
    </p:spTree>
    <p:extLst>
      <p:ext uri="{BB962C8B-B14F-4D97-AF65-F5344CB8AC3E}">
        <p14:creationId xmlns:p14="http://schemas.microsoft.com/office/powerpoint/2010/main" val="3114758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2" y="2906715"/>
            <a:ext cx="7772400" cy="1500187"/>
          </a:xfrm>
        </p:spPr>
        <p:txBody>
          <a:bodyPr anchor="b"/>
          <a:lstStyle>
            <a:lvl1pPr marL="0" indent="0">
              <a:buNone/>
              <a:defRPr sz="1500">
                <a:solidFill>
                  <a:schemeClr val="tx1">
                    <a:tint val="75000"/>
                  </a:schemeClr>
                </a:solidFill>
              </a:defRPr>
            </a:lvl1pPr>
            <a:lvl2pPr marL="342907" indent="0">
              <a:buNone/>
              <a:defRPr sz="1340">
                <a:solidFill>
                  <a:schemeClr val="tx1">
                    <a:tint val="75000"/>
                  </a:schemeClr>
                </a:solidFill>
              </a:defRPr>
            </a:lvl2pPr>
            <a:lvl3pPr marL="685814" indent="0">
              <a:buNone/>
              <a:defRPr sz="1178">
                <a:solidFill>
                  <a:schemeClr val="tx1">
                    <a:tint val="75000"/>
                  </a:schemeClr>
                </a:solidFill>
              </a:defRPr>
            </a:lvl3pPr>
            <a:lvl4pPr marL="1028720" indent="0">
              <a:buNone/>
              <a:defRPr sz="1072">
                <a:solidFill>
                  <a:schemeClr val="tx1">
                    <a:tint val="75000"/>
                  </a:schemeClr>
                </a:solidFill>
              </a:defRPr>
            </a:lvl4pPr>
            <a:lvl5pPr marL="1371628" indent="0">
              <a:buNone/>
              <a:defRPr sz="1072">
                <a:solidFill>
                  <a:schemeClr val="tx1">
                    <a:tint val="75000"/>
                  </a:schemeClr>
                </a:solidFill>
              </a:defRPr>
            </a:lvl5pPr>
            <a:lvl6pPr marL="1714535" indent="0">
              <a:buNone/>
              <a:defRPr sz="1072">
                <a:solidFill>
                  <a:schemeClr val="tx1">
                    <a:tint val="75000"/>
                  </a:schemeClr>
                </a:solidFill>
              </a:defRPr>
            </a:lvl6pPr>
            <a:lvl7pPr marL="2057441" indent="0">
              <a:buNone/>
              <a:defRPr sz="1072">
                <a:solidFill>
                  <a:schemeClr val="tx1">
                    <a:tint val="75000"/>
                  </a:schemeClr>
                </a:solidFill>
              </a:defRPr>
            </a:lvl7pPr>
            <a:lvl8pPr marL="2400348" indent="0">
              <a:buNone/>
              <a:defRPr sz="1072">
                <a:solidFill>
                  <a:schemeClr val="tx1">
                    <a:tint val="75000"/>
                  </a:schemeClr>
                </a:solidFill>
              </a:defRPr>
            </a:lvl8pPr>
            <a:lvl9pPr marL="2743255" indent="0">
              <a:buNone/>
              <a:defRPr sz="107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FF5FB-D690-4190-86BD-B345467F1F52}" type="datetimeFigureOut">
              <a:rPr lang="en-GB" smtClean="0"/>
              <a:t>23/09/2019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DFE04D-9CE7-418E-83A3-45D78ABA41DA}" type="slidenum">
              <a:rPr lang="en-GB" smtClean="0"/>
              <a:t>‹#›</a:t>
            </a:fld>
            <a:endParaRPr lang="en-GB" dirty="0"/>
          </a:p>
        </p:txBody>
      </p:sp>
    </p:spTree>
    <p:extLst>
      <p:ext uri="{BB962C8B-B14F-4D97-AF65-F5344CB8AC3E}">
        <p14:creationId xmlns:p14="http://schemas.microsoft.com/office/powerpoint/2010/main" val="325582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9765" y="2239964"/>
            <a:ext cx="5684837" cy="6337300"/>
          </a:xfrm>
        </p:spPr>
        <p:txBody>
          <a:bodyPr/>
          <a:lstStyle>
            <a:lvl1pPr>
              <a:defRPr sz="2090"/>
            </a:lvl1pPr>
            <a:lvl2pPr>
              <a:defRPr sz="1822"/>
            </a:lvl2pPr>
            <a:lvl3pPr>
              <a:defRPr sz="1500"/>
            </a:lvl3pPr>
            <a:lvl4pPr>
              <a:defRPr sz="1340"/>
            </a:lvl4pPr>
            <a:lvl5pPr>
              <a:defRPr sz="1340"/>
            </a:lvl5pPr>
            <a:lvl6pPr>
              <a:defRPr sz="1340"/>
            </a:lvl6pPr>
            <a:lvl7pPr>
              <a:defRPr sz="1340"/>
            </a:lvl7pPr>
            <a:lvl8pPr>
              <a:defRPr sz="1340"/>
            </a:lvl8pPr>
            <a:lvl9pPr>
              <a:defRPr sz="13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77000" y="2239964"/>
            <a:ext cx="5684838" cy="6337300"/>
          </a:xfrm>
        </p:spPr>
        <p:txBody>
          <a:bodyPr/>
          <a:lstStyle>
            <a:lvl1pPr>
              <a:defRPr sz="2090"/>
            </a:lvl1pPr>
            <a:lvl2pPr>
              <a:defRPr sz="1822"/>
            </a:lvl2pPr>
            <a:lvl3pPr>
              <a:defRPr sz="1500"/>
            </a:lvl3pPr>
            <a:lvl4pPr>
              <a:defRPr sz="1340"/>
            </a:lvl4pPr>
            <a:lvl5pPr>
              <a:defRPr sz="1340"/>
            </a:lvl5pPr>
            <a:lvl6pPr>
              <a:defRPr sz="1340"/>
            </a:lvl6pPr>
            <a:lvl7pPr>
              <a:defRPr sz="1340"/>
            </a:lvl7pPr>
            <a:lvl8pPr>
              <a:defRPr sz="1340"/>
            </a:lvl8pPr>
            <a:lvl9pPr>
              <a:defRPr sz="13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3FF5FB-D690-4190-86BD-B345467F1F52}" type="datetimeFigureOut">
              <a:rPr lang="en-GB" smtClean="0"/>
              <a:t>23/09/2019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3DFE04D-9CE7-418E-83A3-45D78ABA41DA}" type="slidenum">
              <a:rPr lang="en-GB" smtClean="0"/>
              <a:t>‹#›</a:t>
            </a:fld>
            <a:endParaRPr lang="en-GB" dirty="0"/>
          </a:p>
        </p:txBody>
      </p:sp>
    </p:spTree>
    <p:extLst>
      <p:ext uri="{BB962C8B-B14F-4D97-AF65-F5344CB8AC3E}">
        <p14:creationId xmlns:p14="http://schemas.microsoft.com/office/powerpoint/2010/main" val="3033871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4"/>
            <a:ext cx="4040188" cy="639762"/>
          </a:xfrm>
        </p:spPr>
        <p:txBody>
          <a:bodyPr anchor="b"/>
          <a:lstStyle>
            <a:lvl1pPr marL="0" indent="0">
              <a:buNone/>
              <a:defRPr sz="1822" b="1"/>
            </a:lvl1pPr>
            <a:lvl2pPr marL="342907" indent="0">
              <a:buNone/>
              <a:defRPr sz="1500" b="1"/>
            </a:lvl2pPr>
            <a:lvl3pPr marL="685814" indent="0">
              <a:buNone/>
              <a:defRPr sz="1340" b="1"/>
            </a:lvl3pPr>
            <a:lvl4pPr marL="1028720" indent="0">
              <a:buNone/>
              <a:defRPr sz="1178" b="1"/>
            </a:lvl4pPr>
            <a:lvl5pPr marL="1371628" indent="0">
              <a:buNone/>
              <a:defRPr sz="1178" b="1"/>
            </a:lvl5pPr>
            <a:lvl6pPr marL="1714535" indent="0">
              <a:buNone/>
              <a:defRPr sz="1178" b="1"/>
            </a:lvl6pPr>
            <a:lvl7pPr marL="2057441" indent="0">
              <a:buNone/>
              <a:defRPr sz="1178" b="1"/>
            </a:lvl7pPr>
            <a:lvl8pPr marL="2400348" indent="0">
              <a:buNone/>
              <a:defRPr sz="1178" b="1"/>
            </a:lvl8pPr>
            <a:lvl9pPr marL="2743255" indent="0">
              <a:buNone/>
              <a:defRPr sz="1178" b="1"/>
            </a:lvl9pPr>
          </a:lstStyle>
          <a:p>
            <a:pPr lvl="0"/>
            <a:r>
              <a:rPr lang="en-US"/>
              <a:t>Click to edit Master text styles</a:t>
            </a:r>
          </a:p>
        </p:txBody>
      </p:sp>
      <p:sp>
        <p:nvSpPr>
          <p:cNvPr id="4" name="Content Placeholder 3"/>
          <p:cNvSpPr>
            <a:spLocks noGrp="1"/>
          </p:cNvSpPr>
          <p:nvPr>
            <p:ph sz="half" idx="2"/>
          </p:nvPr>
        </p:nvSpPr>
        <p:spPr>
          <a:xfrm>
            <a:off x="457202" y="2174876"/>
            <a:ext cx="4040188" cy="3951288"/>
          </a:xfrm>
        </p:spPr>
        <p:txBody>
          <a:bodyPr/>
          <a:lstStyle>
            <a:lvl1pPr>
              <a:defRPr sz="1822"/>
            </a:lvl1pPr>
            <a:lvl2pPr>
              <a:defRPr sz="1500"/>
            </a:lvl2pPr>
            <a:lvl3pPr>
              <a:defRPr sz="1340"/>
            </a:lvl3pPr>
            <a:lvl4pPr>
              <a:defRPr sz="1178"/>
            </a:lvl4pPr>
            <a:lvl5pPr>
              <a:defRPr sz="1178"/>
            </a:lvl5pPr>
            <a:lvl6pPr>
              <a:defRPr sz="1178"/>
            </a:lvl6pPr>
            <a:lvl7pPr>
              <a:defRPr sz="1178"/>
            </a:lvl7pPr>
            <a:lvl8pPr>
              <a:defRPr sz="1178"/>
            </a:lvl8pPr>
            <a:lvl9pPr>
              <a:defRPr sz="11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1822" b="1"/>
            </a:lvl1pPr>
            <a:lvl2pPr marL="342907" indent="0">
              <a:buNone/>
              <a:defRPr sz="1500" b="1"/>
            </a:lvl2pPr>
            <a:lvl3pPr marL="685814" indent="0">
              <a:buNone/>
              <a:defRPr sz="1340" b="1"/>
            </a:lvl3pPr>
            <a:lvl4pPr marL="1028720" indent="0">
              <a:buNone/>
              <a:defRPr sz="1178" b="1"/>
            </a:lvl4pPr>
            <a:lvl5pPr marL="1371628" indent="0">
              <a:buNone/>
              <a:defRPr sz="1178" b="1"/>
            </a:lvl5pPr>
            <a:lvl6pPr marL="1714535" indent="0">
              <a:buNone/>
              <a:defRPr sz="1178" b="1"/>
            </a:lvl6pPr>
            <a:lvl7pPr marL="2057441" indent="0">
              <a:buNone/>
              <a:defRPr sz="1178" b="1"/>
            </a:lvl7pPr>
            <a:lvl8pPr marL="2400348" indent="0">
              <a:buNone/>
              <a:defRPr sz="1178" b="1"/>
            </a:lvl8pPr>
            <a:lvl9pPr marL="2743255" indent="0">
              <a:buNone/>
              <a:defRPr sz="1178" b="1"/>
            </a:lvl9pPr>
          </a:lstStyle>
          <a:p>
            <a:pPr lvl="0"/>
            <a:r>
              <a:rPr lang="en-US"/>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1822"/>
            </a:lvl1pPr>
            <a:lvl2pPr>
              <a:defRPr sz="1500"/>
            </a:lvl2pPr>
            <a:lvl3pPr>
              <a:defRPr sz="1340"/>
            </a:lvl3pPr>
            <a:lvl4pPr>
              <a:defRPr sz="1178"/>
            </a:lvl4pPr>
            <a:lvl5pPr>
              <a:defRPr sz="1178"/>
            </a:lvl5pPr>
            <a:lvl6pPr>
              <a:defRPr sz="1178"/>
            </a:lvl6pPr>
            <a:lvl7pPr>
              <a:defRPr sz="1178"/>
            </a:lvl7pPr>
            <a:lvl8pPr>
              <a:defRPr sz="1178"/>
            </a:lvl8pPr>
            <a:lvl9pPr>
              <a:defRPr sz="11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3FF5FB-D690-4190-86BD-B345467F1F52}" type="datetimeFigureOut">
              <a:rPr lang="en-GB" smtClean="0"/>
              <a:t>23/09/2019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3DFE04D-9CE7-418E-83A3-45D78ABA41DA}" type="slidenum">
              <a:rPr lang="en-GB" smtClean="0"/>
              <a:t>‹#›</a:t>
            </a:fld>
            <a:endParaRPr lang="en-GB" dirty="0"/>
          </a:p>
        </p:txBody>
      </p:sp>
    </p:spTree>
    <p:extLst>
      <p:ext uri="{BB962C8B-B14F-4D97-AF65-F5344CB8AC3E}">
        <p14:creationId xmlns:p14="http://schemas.microsoft.com/office/powerpoint/2010/main" val="2226140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3FF5FB-D690-4190-86BD-B345467F1F52}" type="datetimeFigureOut">
              <a:rPr lang="en-GB" smtClean="0"/>
              <a:t>23/09/2019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3DFE04D-9CE7-418E-83A3-45D78ABA41DA}" type="slidenum">
              <a:rPr lang="en-GB" smtClean="0"/>
              <a:t>‹#›</a:t>
            </a:fld>
            <a:endParaRPr lang="en-GB" dirty="0"/>
          </a:p>
        </p:txBody>
      </p:sp>
    </p:spTree>
    <p:extLst>
      <p:ext uri="{BB962C8B-B14F-4D97-AF65-F5344CB8AC3E}">
        <p14:creationId xmlns:p14="http://schemas.microsoft.com/office/powerpoint/2010/main" val="4088085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FF5FB-D690-4190-86BD-B345467F1F52}" type="datetimeFigureOut">
              <a:rPr lang="en-GB" smtClean="0"/>
              <a:t>23/09/2019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3DFE04D-9CE7-418E-83A3-45D78ABA41DA}" type="slidenum">
              <a:rPr lang="en-GB" smtClean="0"/>
              <a:t>‹#›</a:t>
            </a:fld>
            <a:endParaRPr lang="en-GB" dirty="0"/>
          </a:p>
        </p:txBody>
      </p:sp>
    </p:spTree>
    <p:extLst>
      <p:ext uri="{BB962C8B-B14F-4D97-AF65-F5344CB8AC3E}">
        <p14:creationId xmlns:p14="http://schemas.microsoft.com/office/powerpoint/2010/main" val="34634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1" cy="5853113"/>
          </a:xfrm>
        </p:spPr>
        <p:txBody>
          <a:bodyPr/>
          <a:lstStyle>
            <a:lvl1pPr>
              <a:defRPr sz="2411"/>
            </a:lvl1pPr>
            <a:lvl2pPr>
              <a:defRPr sz="2090"/>
            </a:lvl2pPr>
            <a:lvl3pPr>
              <a:defRPr sz="1822"/>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4" cy="4691063"/>
          </a:xfrm>
        </p:spPr>
        <p:txBody>
          <a:bodyPr/>
          <a:lstStyle>
            <a:lvl1pPr marL="0" indent="0">
              <a:buNone/>
              <a:defRPr sz="1072"/>
            </a:lvl1pPr>
            <a:lvl2pPr marL="342907" indent="0">
              <a:buNone/>
              <a:defRPr sz="911"/>
            </a:lvl2pPr>
            <a:lvl3pPr marL="685814" indent="0">
              <a:buNone/>
              <a:defRPr sz="750"/>
            </a:lvl3pPr>
            <a:lvl4pPr marL="1028720" indent="0">
              <a:buNone/>
              <a:defRPr sz="697"/>
            </a:lvl4pPr>
            <a:lvl5pPr marL="1371628" indent="0">
              <a:buNone/>
              <a:defRPr sz="697"/>
            </a:lvl5pPr>
            <a:lvl6pPr marL="1714535" indent="0">
              <a:buNone/>
              <a:defRPr sz="697"/>
            </a:lvl6pPr>
            <a:lvl7pPr marL="2057441" indent="0">
              <a:buNone/>
              <a:defRPr sz="697"/>
            </a:lvl7pPr>
            <a:lvl8pPr marL="2400348" indent="0">
              <a:buNone/>
              <a:defRPr sz="697"/>
            </a:lvl8pPr>
            <a:lvl9pPr marL="2743255" indent="0">
              <a:buNone/>
              <a:defRPr sz="697"/>
            </a:lvl9pPr>
          </a:lstStyle>
          <a:p>
            <a:pPr lvl="0"/>
            <a:r>
              <a:rPr lang="en-US"/>
              <a:t>Click to edit Master text styles</a:t>
            </a:r>
          </a:p>
        </p:txBody>
      </p:sp>
      <p:sp>
        <p:nvSpPr>
          <p:cNvPr id="5" name="Date Placeholder 4"/>
          <p:cNvSpPr>
            <a:spLocks noGrp="1"/>
          </p:cNvSpPr>
          <p:nvPr>
            <p:ph type="dt" sz="half" idx="10"/>
          </p:nvPr>
        </p:nvSpPr>
        <p:spPr/>
        <p:txBody>
          <a:bodyPr/>
          <a:lstStyle/>
          <a:p>
            <a:fld id="{A03FF5FB-D690-4190-86BD-B345467F1F52}" type="datetimeFigureOut">
              <a:rPr lang="en-GB" smtClean="0"/>
              <a:t>23/09/2019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3DFE04D-9CE7-418E-83A3-45D78ABA41DA}" type="slidenum">
              <a:rPr lang="en-GB" smtClean="0"/>
              <a:t>‹#›</a:t>
            </a:fld>
            <a:endParaRPr lang="en-GB" dirty="0"/>
          </a:p>
        </p:txBody>
      </p:sp>
    </p:spTree>
    <p:extLst>
      <p:ext uri="{BB962C8B-B14F-4D97-AF65-F5344CB8AC3E}">
        <p14:creationId xmlns:p14="http://schemas.microsoft.com/office/powerpoint/2010/main" val="1770642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11"/>
            </a:lvl1pPr>
            <a:lvl2pPr marL="342907" indent="0">
              <a:buNone/>
              <a:defRPr sz="2090"/>
            </a:lvl2pPr>
            <a:lvl3pPr marL="685814" indent="0">
              <a:buNone/>
              <a:defRPr sz="1822"/>
            </a:lvl3pPr>
            <a:lvl4pPr marL="1028720" indent="0">
              <a:buNone/>
              <a:defRPr sz="1500"/>
            </a:lvl4pPr>
            <a:lvl5pPr marL="1371628" indent="0">
              <a:buNone/>
              <a:defRPr sz="1500"/>
            </a:lvl5pPr>
            <a:lvl6pPr marL="1714535" indent="0">
              <a:buNone/>
              <a:defRPr sz="1500"/>
            </a:lvl6pPr>
            <a:lvl7pPr marL="2057441" indent="0">
              <a:buNone/>
              <a:defRPr sz="1500"/>
            </a:lvl7pPr>
            <a:lvl8pPr marL="2400348" indent="0">
              <a:buNone/>
              <a:defRPr sz="1500"/>
            </a:lvl8pPr>
            <a:lvl9pPr marL="2743255" indent="0">
              <a:buNone/>
              <a:defRPr sz="1500"/>
            </a:lvl9pPr>
          </a:lstStyle>
          <a:p>
            <a:endParaRPr lang="en-GB"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072"/>
            </a:lvl1pPr>
            <a:lvl2pPr marL="342907" indent="0">
              <a:buNone/>
              <a:defRPr sz="911"/>
            </a:lvl2pPr>
            <a:lvl3pPr marL="685814" indent="0">
              <a:buNone/>
              <a:defRPr sz="750"/>
            </a:lvl3pPr>
            <a:lvl4pPr marL="1028720" indent="0">
              <a:buNone/>
              <a:defRPr sz="697"/>
            </a:lvl4pPr>
            <a:lvl5pPr marL="1371628" indent="0">
              <a:buNone/>
              <a:defRPr sz="697"/>
            </a:lvl5pPr>
            <a:lvl6pPr marL="1714535" indent="0">
              <a:buNone/>
              <a:defRPr sz="697"/>
            </a:lvl6pPr>
            <a:lvl7pPr marL="2057441" indent="0">
              <a:buNone/>
              <a:defRPr sz="697"/>
            </a:lvl7pPr>
            <a:lvl8pPr marL="2400348" indent="0">
              <a:buNone/>
              <a:defRPr sz="697"/>
            </a:lvl8pPr>
            <a:lvl9pPr marL="2743255" indent="0">
              <a:buNone/>
              <a:defRPr sz="697"/>
            </a:lvl9pPr>
          </a:lstStyle>
          <a:p>
            <a:pPr lvl="0"/>
            <a:r>
              <a:rPr lang="en-US"/>
              <a:t>Click to edit Master text styles</a:t>
            </a:r>
          </a:p>
        </p:txBody>
      </p:sp>
      <p:sp>
        <p:nvSpPr>
          <p:cNvPr id="5" name="Date Placeholder 4"/>
          <p:cNvSpPr>
            <a:spLocks noGrp="1"/>
          </p:cNvSpPr>
          <p:nvPr>
            <p:ph type="dt" sz="half" idx="10"/>
          </p:nvPr>
        </p:nvSpPr>
        <p:spPr/>
        <p:txBody>
          <a:bodyPr/>
          <a:lstStyle/>
          <a:p>
            <a:fld id="{A03FF5FB-D690-4190-86BD-B345467F1F52}" type="datetimeFigureOut">
              <a:rPr lang="en-GB" smtClean="0"/>
              <a:t>23/09/2019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3DFE04D-9CE7-418E-83A3-45D78ABA41DA}" type="slidenum">
              <a:rPr lang="en-GB" smtClean="0"/>
              <a:t>‹#›</a:t>
            </a:fld>
            <a:endParaRPr lang="en-GB" dirty="0"/>
          </a:p>
        </p:txBody>
      </p:sp>
    </p:spTree>
    <p:extLst>
      <p:ext uri="{BB962C8B-B14F-4D97-AF65-F5344CB8AC3E}">
        <p14:creationId xmlns:p14="http://schemas.microsoft.com/office/powerpoint/2010/main" val="162830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gradFill flip="none" rotWithShape="1">
            <a:gsLst>
              <a:gs pos="37000">
                <a:schemeClr val="accent4"/>
              </a:gs>
              <a:gs pos="7000">
                <a:schemeClr val="accent4"/>
              </a:gs>
              <a:gs pos="63000">
                <a:schemeClr val="accent2"/>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userDrawn="1"/>
        </p:nvSpPr>
        <p:spPr>
          <a:xfrm flipH="1">
            <a:off x="0" y="0"/>
            <a:ext cx="9142809" cy="6858000"/>
          </a:xfrm>
          <a:prstGeom prst="rect">
            <a:avLst/>
          </a:prstGeom>
          <a:blipFill dpi="0" rotWithShape="1">
            <a:blip r:embed="rId2">
              <a:alphaModFix amt="40000"/>
            </a:blip>
            <a:srcRect/>
            <a:stretch>
              <a:fillRect l="-20940" t="-1372" b="-228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dirty="0">
              <a:latin typeface="+mj-lt"/>
            </a:endParaRPr>
          </a:p>
        </p:txBody>
      </p:sp>
      <p:sp>
        <p:nvSpPr>
          <p:cNvPr id="2" name="Title 1"/>
          <p:cNvSpPr>
            <a:spLocks noGrp="1"/>
          </p:cNvSpPr>
          <p:nvPr>
            <p:ph type="ctrTitle"/>
          </p:nvPr>
        </p:nvSpPr>
        <p:spPr>
          <a:xfrm>
            <a:off x="3353908" y="2409650"/>
            <a:ext cx="5447192" cy="2387600"/>
          </a:xfrm>
        </p:spPr>
        <p:txBody>
          <a:bodyPr anchor="ctr">
            <a:noAutofit/>
          </a:bodyPr>
          <a:lstStyle>
            <a:lvl1pPr algn="r">
              <a:lnSpc>
                <a:spcPct val="100000"/>
              </a:lnSpc>
              <a:defRPr sz="600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157163" y="5562601"/>
            <a:ext cx="8643822" cy="947797"/>
          </a:xfrm>
          <a:prstGeom prst="rect">
            <a:avLst/>
          </a:prstGeom>
        </p:spPr>
        <p:txBody>
          <a:bodyPr anchor="ctr">
            <a:normAutofit/>
          </a:bodyPr>
          <a:lstStyle>
            <a:lvl1pPr marL="0" indent="0" algn="r">
              <a:buNone/>
              <a:defRPr sz="2700" b="0" baseline="0">
                <a:solidFill>
                  <a:schemeClr val="bg1"/>
                </a:solidFill>
                <a:latin typeface="+mn-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pic>
        <p:nvPicPr>
          <p:cNvPr id="7" name="Picture 6">
            <a:extLst>
              <a:ext uri="{FF2B5EF4-FFF2-40B4-BE49-F238E27FC236}">
                <a16:creationId xmlns:a16="http://schemas.microsoft.com/office/drawing/2014/main" id="{16F8BEBB-0DEA-1E49-A136-6217D04FF7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00449" y="0"/>
            <a:ext cx="843551" cy="749822"/>
          </a:xfrm>
          <a:prstGeom prst="rect">
            <a:avLst/>
          </a:prstGeom>
        </p:spPr>
      </p:pic>
    </p:spTree>
    <p:extLst>
      <p:ext uri="{BB962C8B-B14F-4D97-AF65-F5344CB8AC3E}">
        <p14:creationId xmlns:p14="http://schemas.microsoft.com/office/powerpoint/2010/main" val="171507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3FF5FB-D690-4190-86BD-B345467F1F52}" type="datetimeFigureOut">
              <a:rPr lang="en-GB" smtClean="0"/>
              <a:t>23/09/2019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DFE04D-9CE7-418E-83A3-45D78ABA41DA}" type="slidenum">
              <a:rPr lang="en-GB" smtClean="0"/>
              <a:t>‹#›</a:t>
            </a:fld>
            <a:endParaRPr lang="en-GB" dirty="0"/>
          </a:p>
        </p:txBody>
      </p:sp>
    </p:spTree>
    <p:extLst>
      <p:ext uri="{BB962C8B-B14F-4D97-AF65-F5344CB8AC3E}">
        <p14:creationId xmlns:p14="http://schemas.microsoft.com/office/powerpoint/2010/main" val="3159589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2116" y="384175"/>
            <a:ext cx="2879725" cy="81930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9763" y="384175"/>
            <a:ext cx="8489951" cy="8193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3FF5FB-D690-4190-86BD-B345467F1F52}" type="datetimeFigureOut">
              <a:rPr lang="en-GB" smtClean="0"/>
              <a:t>23/09/2019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DFE04D-9CE7-418E-83A3-45D78ABA41DA}" type="slidenum">
              <a:rPr lang="en-GB" smtClean="0"/>
              <a:t>‹#›</a:t>
            </a:fld>
            <a:endParaRPr lang="en-GB" dirty="0"/>
          </a:p>
        </p:txBody>
      </p:sp>
    </p:spTree>
    <p:extLst>
      <p:ext uri="{BB962C8B-B14F-4D97-AF65-F5344CB8AC3E}">
        <p14:creationId xmlns:p14="http://schemas.microsoft.com/office/powerpoint/2010/main" val="353030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imating TItle Bar">
    <p:spTree>
      <p:nvGrpSpPr>
        <p:cNvPr id="1" name=""/>
        <p:cNvGrpSpPr/>
        <p:nvPr/>
      </p:nvGrpSpPr>
      <p:grpSpPr>
        <a:xfrm>
          <a:off x="0" y="0"/>
          <a:ext cx="0" cy="0"/>
          <a:chOff x="0" y="0"/>
          <a:chExt cx="0" cy="0"/>
        </a:xfrm>
      </p:grpSpPr>
      <p:sp>
        <p:nvSpPr>
          <p:cNvPr id="7" name="Rectangle 6"/>
          <p:cNvSpPr/>
          <p:nvPr userDrawn="1"/>
        </p:nvSpPr>
        <p:spPr>
          <a:xfrm flipH="1" flipV="1">
            <a:off x="1503757" y="-2"/>
            <a:ext cx="7639046" cy="896472"/>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1503759" y="98985"/>
            <a:ext cx="7639050" cy="698501"/>
          </a:xfrm>
        </p:spPr>
        <p:txBody>
          <a:bodyPr>
            <a:normAutofit/>
          </a:bodyPr>
          <a:lstStyle>
            <a:lvl1pPr>
              <a:defRPr sz="1800" b="1">
                <a:solidFill>
                  <a:schemeClr val="bg1"/>
                </a:solidFill>
              </a:defRPr>
            </a:lvl1pPr>
          </a:lstStyle>
          <a:p>
            <a:r>
              <a:rPr lang="en-US"/>
              <a:t>Click to edit Master title style</a:t>
            </a:r>
            <a:endParaRPr lang="en-GB" dirty="0"/>
          </a:p>
        </p:txBody>
      </p:sp>
      <p:sp>
        <p:nvSpPr>
          <p:cNvPr id="4" name="Content Placeholder 2"/>
          <p:cNvSpPr>
            <a:spLocks noGrp="1"/>
          </p:cNvSpPr>
          <p:nvPr>
            <p:ph idx="1"/>
          </p:nvPr>
        </p:nvSpPr>
        <p:spPr>
          <a:xfrm>
            <a:off x="549276" y="1600201"/>
            <a:ext cx="8042276" cy="4343400"/>
          </a:xfrm>
          <a:prstGeom prst="rect">
            <a:avLst/>
          </a:prstGeo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49" y="0"/>
            <a:ext cx="843551" cy="749822"/>
          </a:xfrm>
          <a:prstGeom prst="rect">
            <a:avLst/>
          </a:prstGeom>
        </p:spPr>
      </p:pic>
    </p:spTree>
    <p:extLst>
      <p:ext uri="{BB962C8B-B14F-4D97-AF65-F5344CB8AC3E}">
        <p14:creationId xmlns:p14="http://schemas.microsoft.com/office/powerpoint/2010/main" val="373062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5" userDrawn="1">
          <p15:clr>
            <a:srgbClr val="FBAE40"/>
          </p15:clr>
        </p15:guide>
        <p15:guide id="3" pos="56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Animating TItle Bar">
    <p:spTree>
      <p:nvGrpSpPr>
        <p:cNvPr id="1" name=""/>
        <p:cNvGrpSpPr/>
        <p:nvPr/>
      </p:nvGrpSpPr>
      <p:grpSpPr>
        <a:xfrm>
          <a:off x="0" y="0"/>
          <a:ext cx="0" cy="0"/>
          <a:chOff x="0" y="0"/>
          <a:chExt cx="0" cy="0"/>
        </a:xfrm>
      </p:grpSpPr>
      <p:sp>
        <p:nvSpPr>
          <p:cNvPr id="7" name="Rectangle 6"/>
          <p:cNvSpPr/>
          <p:nvPr userDrawn="1"/>
        </p:nvSpPr>
        <p:spPr>
          <a:xfrm flipH="1" flipV="1">
            <a:off x="1503758" y="-1"/>
            <a:ext cx="7639046"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1503759" y="98985"/>
            <a:ext cx="7639050" cy="698501"/>
          </a:xfrm>
        </p:spPr>
        <p:txBody>
          <a:bodyPr>
            <a:normAutofit/>
          </a:bodyPr>
          <a:lstStyle>
            <a:lvl1pPr>
              <a:defRPr sz="1800" b="1">
                <a:solidFill>
                  <a:schemeClr val="bg1"/>
                </a:solidFill>
                <a:latin typeface="Calibri" charset="0"/>
                <a:ea typeface="Calibri" charset="0"/>
                <a:cs typeface="Calibri" charset="0"/>
              </a:defRPr>
            </a:lvl1pPr>
          </a:lstStyle>
          <a:p>
            <a:r>
              <a:rPr lang="en-US"/>
              <a:t>Click to edit Master title style</a:t>
            </a:r>
            <a:endParaRPr lang="en-GB" dirty="0"/>
          </a:p>
        </p:txBody>
      </p:sp>
      <p:sp>
        <p:nvSpPr>
          <p:cNvPr id="4" name="Content Placeholder 2"/>
          <p:cNvSpPr>
            <a:spLocks noGrp="1"/>
          </p:cNvSpPr>
          <p:nvPr>
            <p:ph idx="1"/>
          </p:nvPr>
        </p:nvSpPr>
        <p:spPr>
          <a:xfrm>
            <a:off x="549276" y="1600201"/>
            <a:ext cx="8042276" cy="4343400"/>
          </a:xfrm>
          <a:prstGeom prst="rect">
            <a:avLst/>
          </a:prstGeom>
        </p:spPr>
        <p:txBody>
          <a:bodyPr/>
          <a:lstStyle>
            <a:lvl1pPr>
              <a:defRPr>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49" y="0"/>
            <a:ext cx="843551" cy="749822"/>
          </a:xfrm>
          <a:prstGeom prst="rect">
            <a:avLst/>
          </a:prstGeom>
        </p:spPr>
      </p:pic>
    </p:spTree>
    <p:extLst>
      <p:ext uri="{BB962C8B-B14F-4D97-AF65-F5344CB8AC3E}">
        <p14:creationId xmlns:p14="http://schemas.microsoft.com/office/powerpoint/2010/main" val="239841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3" pos="565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eacons of Excellence">
    <p:spTree>
      <p:nvGrpSpPr>
        <p:cNvPr id="1" name=""/>
        <p:cNvGrpSpPr/>
        <p:nvPr/>
      </p:nvGrpSpPr>
      <p:grpSpPr>
        <a:xfrm>
          <a:off x="0" y="0"/>
          <a:ext cx="0" cy="0"/>
          <a:chOff x="0" y="0"/>
          <a:chExt cx="0" cy="0"/>
        </a:xfrm>
      </p:grpSpPr>
      <p:sp>
        <p:nvSpPr>
          <p:cNvPr id="7" name="Rectangle 6"/>
          <p:cNvSpPr/>
          <p:nvPr userDrawn="1"/>
        </p:nvSpPr>
        <p:spPr>
          <a:xfrm flipH="1" flipV="1">
            <a:off x="0" y="-1"/>
            <a:ext cx="9144000" cy="6857999"/>
          </a:xfrm>
          <a:prstGeom prst="rect">
            <a:avLst/>
          </a:prstGeom>
          <a:gradFill flip="none" rotWithShape="1">
            <a:gsLst>
              <a:gs pos="50000">
                <a:srgbClr val="0E6394"/>
              </a:gs>
              <a:gs pos="17000">
                <a:srgbClr val="009BBD"/>
              </a:gs>
              <a:gs pos="100000">
                <a:srgbClr val="1B2A6B"/>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0443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ECEECE3-1BA4-094D-9919-3F7089957676}" type="datetime1">
              <a:rPr lang="en-GB" smtClean="0"/>
              <a:t>23/09/2019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4596E2-F091-4BF4-9FA4-0E169520C84F}" type="slidenum">
              <a:rPr lang="en-GB" smtClean="0"/>
              <a:pPr/>
              <a:t>‹#›</a:t>
            </a:fld>
            <a:endParaRPr lang="en-GB"/>
          </a:p>
        </p:txBody>
      </p:sp>
    </p:spTree>
    <p:extLst>
      <p:ext uri="{BB962C8B-B14F-4D97-AF65-F5344CB8AC3E}">
        <p14:creationId xmlns:p14="http://schemas.microsoft.com/office/powerpoint/2010/main" val="83038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nSpc>
                <a:spcPts val="2250"/>
              </a:lnSpc>
              <a:defRPr sz="21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11672474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300" b="1">
                <a:solidFill>
                  <a:schemeClr val="tx2"/>
                </a:solidFill>
                <a:latin typeface="+mn-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4DC91D-9C4D-9548-94D2-6A912916D4B8}" type="datetimeFigureOut">
              <a:rPr lang="en-US" smtClean="0"/>
              <a:t>9/23/19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BDA8-EE4F-AE48-9DB9-D4D1BC2785F8}" type="slidenum">
              <a:rPr lang="en-US" smtClean="0"/>
              <a:t>‹#›</a:t>
            </a:fld>
            <a:endParaRPr lang="en-US"/>
          </a:p>
        </p:txBody>
      </p:sp>
    </p:spTree>
    <p:extLst>
      <p:ext uri="{BB962C8B-B14F-4D97-AF65-F5344CB8AC3E}">
        <p14:creationId xmlns:p14="http://schemas.microsoft.com/office/powerpoint/2010/main" val="159608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flipH="1" flipV="1">
            <a:off x="-2" y="1"/>
            <a:ext cx="9142810"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p:cNvSpPr/>
          <p:nvPr userDrawn="1"/>
        </p:nvSpPr>
        <p:spPr>
          <a:xfrm>
            <a:off x="1501503" y="1"/>
            <a:ext cx="7646069" cy="8964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1501504" y="98987"/>
            <a:ext cx="7642496" cy="698498"/>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4E112F-1B58-4F80-8548-230F871317D2}" type="datetimeFigureOut">
              <a:rPr lang="en-GB" smtClean="0"/>
              <a:t>23/09/2019</a:t>
            </a:fld>
            <a:endParaRPr lang="en-GB"/>
          </a:p>
        </p:txBody>
      </p:sp>
      <p:pic>
        <p:nvPicPr>
          <p:cNvPr id="10" name="Picture 9"/>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1" y="1"/>
            <a:ext cx="1272341" cy="625991"/>
          </a:xfrm>
          <a:prstGeom prst="rect">
            <a:avLst/>
          </a:prstGeom>
        </p:spPr>
      </p:pic>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72D6D5-F6C2-4C88-B07F-0F9DC0B2C389}" type="slidenum">
              <a:rPr lang="en-GB" smtClean="0"/>
              <a:t>‹#›</a:t>
            </a:fld>
            <a:endParaRPr lang="en-GB"/>
          </a:p>
        </p:txBody>
      </p:sp>
      <p:cxnSp>
        <p:nvCxnSpPr>
          <p:cNvPr id="8" name="Straight Connector 7"/>
          <p:cNvCxnSpPr>
            <a:cxnSpLocks/>
          </p:cNvCxnSpPr>
          <p:nvPr userDrawn="1"/>
        </p:nvCxnSpPr>
        <p:spPr>
          <a:xfrm>
            <a:off x="1497932" y="1"/>
            <a:ext cx="0" cy="896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49141"/>
      </p:ext>
    </p:extLst>
  </p:cSld>
  <p:clrMap bg1="lt1" tx1="dk1" bg2="lt2" tx2="dk2" accent1="accent1" accent2="accent2" accent3="accent3" accent4="accent4" accent5="accent5" accent6="accent6" hlink="hlink" folHlink="folHlink"/>
  <p:sldLayoutIdLst>
    <p:sldLayoutId id="2147483657" r:id="rId1"/>
    <p:sldLayoutId id="2147483661" r:id="rId2"/>
    <p:sldLayoutId id="2147483662" r:id="rId3"/>
    <p:sldLayoutId id="2147483650" r:id="rId4"/>
    <p:sldLayoutId id="2147483658" r:id="rId5"/>
    <p:sldLayoutId id="2147483651" r:id="rId6"/>
    <p:sldLayoutId id="2147483663" r:id="rId7"/>
    <p:sldLayoutId id="214748366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1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44DC91D-9C4D-9548-94D2-6A912916D4B8}" type="datetimeFigureOut">
              <a:rPr lang="en-US" smtClean="0"/>
              <a:t>9/23/19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7FBDA8-EE4F-AE48-9DB9-D4D1BC2785F8}" type="slidenum">
              <a:rPr lang="en-US" smtClean="0"/>
              <a:t>‹#›</a:t>
            </a:fld>
            <a:endParaRPr lang="en-US"/>
          </a:p>
        </p:txBody>
      </p:sp>
    </p:spTree>
    <p:extLst>
      <p:ext uri="{BB962C8B-B14F-4D97-AF65-F5344CB8AC3E}">
        <p14:creationId xmlns:p14="http://schemas.microsoft.com/office/powerpoint/2010/main" val="18450013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8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128016" tIns="64008" rIns="128016" bIns="64008"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128016" tIns="64008" rIns="128016" bIns="640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3"/>
            <a:ext cx="2133600" cy="365125"/>
          </a:xfrm>
          <a:prstGeom prst="rect">
            <a:avLst/>
          </a:prstGeom>
        </p:spPr>
        <p:txBody>
          <a:bodyPr vert="horz" lIns="128016" tIns="64008" rIns="128016" bIns="64008" rtlCol="0" anchor="ctr"/>
          <a:lstStyle>
            <a:lvl1pPr algn="l">
              <a:defRPr sz="911">
                <a:solidFill>
                  <a:schemeClr val="tx1">
                    <a:tint val="75000"/>
                  </a:schemeClr>
                </a:solidFill>
              </a:defRPr>
            </a:lvl1pPr>
          </a:lstStyle>
          <a:p>
            <a:fld id="{A03FF5FB-D690-4190-86BD-B345467F1F52}" type="datetimeFigureOut">
              <a:rPr lang="en-GB" smtClean="0"/>
              <a:t>23/09/2019</a:t>
            </a:fld>
            <a:endParaRPr lang="en-GB"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128016" tIns="64008" rIns="128016" bIns="64008" rtlCol="0" anchor="ctr"/>
          <a:lstStyle>
            <a:lvl1pPr algn="ctr">
              <a:defRPr sz="911">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128016" tIns="64008" rIns="128016" bIns="64008" rtlCol="0" anchor="ctr"/>
          <a:lstStyle>
            <a:lvl1pPr algn="r">
              <a:defRPr sz="911">
                <a:solidFill>
                  <a:schemeClr val="tx1">
                    <a:tint val="75000"/>
                  </a:schemeClr>
                </a:solidFill>
              </a:defRPr>
            </a:lvl1pPr>
          </a:lstStyle>
          <a:p>
            <a:fld id="{73DFE04D-9CE7-418E-83A3-45D78ABA41DA}" type="slidenum">
              <a:rPr lang="en-GB" smtClean="0"/>
              <a:t>‹#›</a:t>
            </a:fld>
            <a:endParaRPr lang="en-GB" dirty="0"/>
          </a:p>
        </p:txBody>
      </p:sp>
    </p:spTree>
    <p:extLst>
      <p:ext uri="{BB962C8B-B14F-4D97-AF65-F5344CB8AC3E}">
        <p14:creationId xmlns:p14="http://schemas.microsoft.com/office/powerpoint/2010/main" val="28409233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85814" rtl="0" eaLnBrk="1" latinLnBrk="0" hangingPunct="1">
        <a:spcBef>
          <a:spcPct val="0"/>
        </a:spcBef>
        <a:buNone/>
        <a:defRPr sz="3322" kern="1200">
          <a:solidFill>
            <a:schemeClr val="tx1"/>
          </a:solidFill>
          <a:latin typeface="+mj-lt"/>
          <a:ea typeface="+mj-ea"/>
          <a:cs typeface="+mj-cs"/>
        </a:defRPr>
      </a:lvl1pPr>
    </p:titleStyle>
    <p:bodyStyle>
      <a:lvl1pPr marL="257180" indent="-257180" algn="l" defTabSz="685814" rtl="0" eaLnBrk="1" latinLnBrk="0" hangingPunct="1">
        <a:spcBef>
          <a:spcPct val="20000"/>
        </a:spcBef>
        <a:buFont typeface="Arial" panose="020B0604020202020204" pitchFamily="34" charset="0"/>
        <a:buChar char="•"/>
        <a:defRPr sz="2411" kern="1200">
          <a:solidFill>
            <a:schemeClr val="tx1"/>
          </a:solidFill>
          <a:latin typeface="+mn-lt"/>
          <a:ea typeface="+mn-ea"/>
          <a:cs typeface="+mn-cs"/>
        </a:defRPr>
      </a:lvl1pPr>
      <a:lvl2pPr marL="557224" indent="-214317" algn="l" defTabSz="685814" rtl="0" eaLnBrk="1" latinLnBrk="0" hangingPunct="1">
        <a:spcBef>
          <a:spcPct val="20000"/>
        </a:spcBef>
        <a:buFont typeface="Arial" panose="020B0604020202020204" pitchFamily="34" charset="0"/>
        <a:buChar char="–"/>
        <a:defRPr sz="2090" kern="1200">
          <a:solidFill>
            <a:schemeClr val="tx1"/>
          </a:solidFill>
          <a:latin typeface="+mn-lt"/>
          <a:ea typeface="+mn-ea"/>
          <a:cs typeface="+mn-cs"/>
        </a:defRPr>
      </a:lvl2pPr>
      <a:lvl3pPr marL="857267" indent="-171454" algn="l" defTabSz="685814" rtl="0" eaLnBrk="1" latinLnBrk="0" hangingPunct="1">
        <a:spcBef>
          <a:spcPct val="20000"/>
        </a:spcBef>
        <a:buFont typeface="Arial" panose="020B0604020202020204" pitchFamily="34" charset="0"/>
        <a:buChar char="•"/>
        <a:defRPr sz="1822" kern="1200">
          <a:solidFill>
            <a:schemeClr val="tx1"/>
          </a:solidFill>
          <a:latin typeface="+mn-lt"/>
          <a:ea typeface="+mn-ea"/>
          <a:cs typeface="+mn-cs"/>
        </a:defRPr>
      </a:lvl3pPr>
      <a:lvl4pPr marL="1200174" indent="-171454" algn="l" defTabSz="68581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81" indent="-171454" algn="l" defTabSz="68581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88" indent="-171454" algn="l" defTabSz="68581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94" indent="-171454" algn="l" defTabSz="68581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802" indent="-171454" algn="l" defTabSz="68581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709" indent="-171454" algn="l" defTabSz="68581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14" rtl="0" eaLnBrk="1" latinLnBrk="0" hangingPunct="1">
        <a:defRPr sz="1340" kern="1200">
          <a:solidFill>
            <a:schemeClr val="tx1"/>
          </a:solidFill>
          <a:latin typeface="+mn-lt"/>
          <a:ea typeface="+mn-ea"/>
          <a:cs typeface="+mn-cs"/>
        </a:defRPr>
      </a:lvl1pPr>
      <a:lvl2pPr marL="342907" algn="l" defTabSz="685814" rtl="0" eaLnBrk="1" latinLnBrk="0" hangingPunct="1">
        <a:defRPr sz="1340" kern="1200">
          <a:solidFill>
            <a:schemeClr val="tx1"/>
          </a:solidFill>
          <a:latin typeface="+mn-lt"/>
          <a:ea typeface="+mn-ea"/>
          <a:cs typeface="+mn-cs"/>
        </a:defRPr>
      </a:lvl2pPr>
      <a:lvl3pPr marL="685814" algn="l" defTabSz="685814" rtl="0" eaLnBrk="1" latinLnBrk="0" hangingPunct="1">
        <a:defRPr sz="1340" kern="1200">
          <a:solidFill>
            <a:schemeClr val="tx1"/>
          </a:solidFill>
          <a:latin typeface="+mn-lt"/>
          <a:ea typeface="+mn-ea"/>
          <a:cs typeface="+mn-cs"/>
        </a:defRPr>
      </a:lvl3pPr>
      <a:lvl4pPr marL="1028720" algn="l" defTabSz="685814" rtl="0" eaLnBrk="1" latinLnBrk="0" hangingPunct="1">
        <a:defRPr sz="1340" kern="1200">
          <a:solidFill>
            <a:schemeClr val="tx1"/>
          </a:solidFill>
          <a:latin typeface="+mn-lt"/>
          <a:ea typeface="+mn-ea"/>
          <a:cs typeface="+mn-cs"/>
        </a:defRPr>
      </a:lvl4pPr>
      <a:lvl5pPr marL="1371628" algn="l" defTabSz="685814" rtl="0" eaLnBrk="1" latinLnBrk="0" hangingPunct="1">
        <a:defRPr sz="1340" kern="1200">
          <a:solidFill>
            <a:schemeClr val="tx1"/>
          </a:solidFill>
          <a:latin typeface="+mn-lt"/>
          <a:ea typeface="+mn-ea"/>
          <a:cs typeface="+mn-cs"/>
        </a:defRPr>
      </a:lvl5pPr>
      <a:lvl6pPr marL="1714535" algn="l" defTabSz="685814" rtl="0" eaLnBrk="1" latinLnBrk="0" hangingPunct="1">
        <a:defRPr sz="1340" kern="1200">
          <a:solidFill>
            <a:schemeClr val="tx1"/>
          </a:solidFill>
          <a:latin typeface="+mn-lt"/>
          <a:ea typeface="+mn-ea"/>
          <a:cs typeface="+mn-cs"/>
        </a:defRPr>
      </a:lvl6pPr>
      <a:lvl7pPr marL="2057441" algn="l" defTabSz="685814" rtl="0" eaLnBrk="1" latinLnBrk="0" hangingPunct="1">
        <a:defRPr sz="1340" kern="1200">
          <a:solidFill>
            <a:schemeClr val="tx1"/>
          </a:solidFill>
          <a:latin typeface="+mn-lt"/>
          <a:ea typeface="+mn-ea"/>
          <a:cs typeface="+mn-cs"/>
        </a:defRPr>
      </a:lvl7pPr>
      <a:lvl8pPr marL="2400348" algn="l" defTabSz="685814" rtl="0" eaLnBrk="1" latinLnBrk="0" hangingPunct="1">
        <a:defRPr sz="1340" kern="1200">
          <a:solidFill>
            <a:schemeClr val="tx1"/>
          </a:solidFill>
          <a:latin typeface="+mn-lt"/>
          <a:ea typeface="+mn-ea"/>
          <a:cs typeface="+mn-cs"/>
        </a:defRPr>
      </a:lvl8pPr>
      <a:lvl9pPr marL="2743255" algn="l" defTabSz="685814" rtl="0" eaLnBrk="1" latinLnBrk="0" hangingPunct="1">
        <a:defRPr sz="13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oleObject1.bin"/><Relationship Id="rId10" Type="http://schemas.openxmlformats.org/officeDocument/2006/relationships/image" Target="../media/image33.emf"/><Relationship Id="rId4" Type="http://schemas.openxmlformats.org/officeDocument/2006/relationships/image" Target="../media/image34.png"/><Relationship Id="rId9"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2225" y="1663263"/>
            <a:ext cx="4019550" cy="1790700"/>
          </a:xfrm>
        </p:spPr>
        <p:txBody>
          <a:bodyPr>
            <a:noAutofit/>
          </a:bodyPr>
          <a:lstStyle/>
          <a:p>
            <a:r>
              <a:rPr lang="en-GB" sz="3300" dirty="0">
                <a:latin typeface="Calibri" panose="020F0502020204030204" pitchFamily="34" charset="0"/>
                <a:cs typeface="Calibri" panose="020F0502020204030204" pitchFamily="34" charset="0"/>
              </a:rPr>
              <a:t>Management of chronic non-cancer pain</a:t>
            </a:r>
            <a:endParaRPr lang="en-GB" sz="2400" dirty="0">
              <a:latin typeface="Calibri" panose="020F0502020204030204" pitchFamily="34" charset="0"/>
              <a:cs typeface="Calibri" panose="020F0502020204030204" pitchFamily="34" charset="0"/>
            </a:endParaRPr>
          </a:p>
        </p:txBody>
      </p:sp>
      <p:sp>
        <p:nvSpPr>
          <p:cNvPr id="3" name="Text Placeholder 2"/>
          <p:cNvSpPr>
            <a:spLocks noGrp="1"/>
          </p:cNvSpPr>
          <p:nvPr>
            <p:ph type="body" sz="quarter" idx="10"/>
          </p:nvPr>
        </p:nvSpPr>
        <p:spPr>
          <a:xfrm>
            <a:off x="2562226" y="3929975"/>
            <a:ext cx="4019405" cy="1497386"/>
          </a:xfrm>
        </p:spPr>
        <p:txBody>
          <a:bodyPr>
            <a:normAutofit/>
          </a:bodyPr>
          <a:lstStyle/>
          <a:p>
            <a:r>
              <a:rPr lang="en-US" dirty="0"/>
              <a:t>UK MI Practice Development Seminar 2019</a:t>
            </a:r>
          </a:p>
          <a:p>
            <a:endParaRPr lang="en-GB" dirty="0"/>
          </a:p>
          <a:p>
            <a:r>
              <a:rPr lang="en-GB" dirty="0"/>
              <a:t>September 2019</a:t>
            </a:r>
          </a:p>
        </p:txBody>
      </p:sp>
    </p:spTree>
    <p:extLst>
      <p:ext uri="{BB962C8B-B14F-4D97-AF65-F5344CB8AC3E}">
        <p14:creationId xmlns:p14="http://schemas.microsoft.com/office/powerpoint/2010/main" val="36020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t>Positive treatment outcomes</a:t>
            </a:r>
          </a:p>
        </p:txBody>
      </p:sp>
      <p:sp>
        <p:nvSpPr>
          <p:cNvPr id="34818" name="Content Placeholder 2"/>
          <p:cNvSpPr>
            <a:spLocks noGrp="1"/>
          </p:cNvSpPr>
          <p:nvPr>
            <p:ph idx="1"/>
          </p:nvPr>
        </p:nvSpPr>
        <p:spPr/>
        <p:txBody>
          <a:bodyPr/>
          <a:lstStyle/>
          <a:p>
            <a:r>
              <a:rPr lang="en-US"/>
              <a:t>Pain reduction (</a:t>
            </a:r>
            <a:r>
              <a:rPr lang="en-GB"/>
              <a:t>↓</a:t>
            </a:r>
            <a:r>
              <a:rPr lang="en-US">
                <a:sym typeface="Wingdings" charset="0"/>
              </a:rPr>
              <a:t> pain score)</a:t>
            </a:r>
          </a:p>
          <a:p>
            <a:r>
              <a:rPr lang="en-US">
                <a:sym typeface="Wingdings" charset="0"/>
              </a:rPr>
              <a:t>Functional changes (</a:t>
            </a:r>
            <a:r>
              <a:rPr lang="en-GB"/>
              <a:t>↑</a:t>
            </a:r>
            <a:r>
              <a:rPr lang="en-US">
                <a:sym typeface="Wingdings" charset="0"/>
              </a:rPr>
              <a:t> activity)</a:t>
            </a:r>
          </a:p>
          <a:p>
            <a:pPr lvl="1"/>
            <a:r>
              <a:rPr lang="en-US">
                <a:sym typeface="Wingdings" charset="0"/>
              </a:rPr>
              <a:t>Overall functional improvement</a:t>
            </a:r>
          </a:p>
          <a:p>
            <a:pPr lvl="1"/>
            <a:r>
              <a:rPr lang="en-US">
                <a:sym typeface="Wingdings" charset="0"/>
              </a:rPr>
              <a:t>Improved exercise tolerance</a:t>
            </a:r>
          </a:p>
          <a:p>
            <a:r>
              <a:rPr lang="en-US">
                <a:sym typeface="Wingdings" charset="0"/>
              </a:rPr>
              <a:t>Behavioural changes</a:t>
            </a:r>
          </a:p>
          <a:p>
            <a:pPr lvl="1"/>
            <a:r>
              <a:rPr lang="en-US">
                <a:sym typeface="Wingdings" charset="0"/>
              </a:rPr>
              <a:t>Improved coping</a:t>
            </a:r>
          </a:p>
          <a:p>
            <a:pPr lvl="1"/>
            <a:r>
              <a:rPr lang="en-US">
                <a:sym typeface="Wingdings" charset="0"/>
              </a:rPr>
              <a:t>Positive social engagement</a:t>
            </a:r>
          </a:p>
          <a:p>
            <a:pPr lvl="1"/>
            <a:r>
              <a:rPr lang="en-US">
                <a:sym typeface="Wingdings" charset="0"/>
              </a:rPr>
              <a:t>Improved self-management skills</a:t>
            </a:r>
            <a:endParaRPr lang="en-US"/>
          </a:p>
        </p:txBody>
      </p:sp>
    </p:spTree>
    <p:extLst>
      <p:ext uri="{BB962C8B-B14F-4D97-AF65-F5344CB8AC3E}">
        <p14:creationId xmlns:p14="http://schemas.microsoft.com/office/powerpoint/2010/main" val="139473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F246-CF47-7F4D-94A4-4C0006AFFC0D}"/>
              </a:ext>
            </a:extLst>
          </p:cNvPr>
          <p:cNvSpPr>
            <a:spLocks noGrp="1"/>
          </p:cNvSpPr>
          <p:nvPr>
            <p:ph type="title"/>
          </p:nvPr>
        </p:nvSpPr>
        <p:spPr/>
        <p:txBody>
          <a:bodyPr>
            <a:normAutofit/>
          </a:bodyPr>
          <a:lstStyle/>
          <a:p>
            <a:r>
              <a:rPr lang="en-GB" sz="4000" b="1" dirty="0">
                <a:solidFill>
                  <a:schemeClr val="tx2"/>
                </a:solidFill>
                <a:latin typeface="+mn-lt"/>
              </a:rPr>
              <a:t>Discussion</a:t>
            </a:r>
          </a:p>
        </p:txBody>
      </p:sp>
      <p:sp>
        <p:nvSpPr>
          <p:cNvPr id="6" name="Text Placeholder 5">
            <a:extLst>
              <a:ext uri="{FF2B5EF4-FFF2-40B4-BE49-F238E27FC236}">
                <a16:creationId xmlns:a16="http://schemas.microsoft.com/office/drawing/2014/main" id="{E8B184AB-3F5D-114A-A08B-F992563CDC31}"/>
              </a:ext>
            </a:extLst>
          </p:cNvPr>
          <p:cNvSpPr>
            <a:spLocks noGrp="1"/>
          </p:cNvSpPr>
          <p:nvPr>
            <p:ph type="body" idx="1"/>
          </p:nvPr>
        </p:nvSpPr>
        <p:spPr>
          <a:xfrm>
            <a:off x="629842" y="1934079"/>
            <a:ext cx="3868340" cy="823912"/>
          </a:xfrm>
        </p:spPr>
        <p:txBody>
          <a:bodyPr>
            <a:normAutofit/>
          </a:bodyPr>
          <a:lstStyle/>
          <a:p>
            <a:r>
              <a:rPr lang="en-GB" sz="2400" dirty="0">
                <a:solidFill>
                  <a:schemeClr val="tx2"/>
                </a:solidFill>
              </a:rPr>
              <a:t>Acute pain</a:t>
            </a:r>
          </a:p>
        </p:txBody>
      </p:sp>
      <p:sp>
        <p:nvSpPr>
          <p:cNvPr id="7" name="Content Placeholder 6">
            <a:extLst>
              <a:ext uri="{FF2B5EF4-FFF2-40B4-BE49-F238E27FC236}">
                <a16:creationId xmlns:a16="http://schemas.microsoft.com/office/drawing/2014/main" id="{21984B06-A195-8048-A591-CE8712A39058}"/>
              </a:ext>
            </a:extLst>
          </p:cNvPr>
          <p:cNvSpPr>
            <a:spLocks noGrp="1"/>
          </p:cNvSpPr>
          <p:nvPr>
            <p:ph sz="half" idx="2"/>
          </p:nvPr>
        </p:nvSpPr>
        <p:spPr>
          <a:xfrm>
            <a:off x="629842" y="2757991"/>
            <a:ext cx="3868340" cy="3684588"/>
          </a:xfrm>
        </p:spPr>
        <p:txBody>
          <a:bodyPr/>
          <a:lstStyle/>
          <a:p>
            <a:pPr marL="0" indent="0">
              <a:buNone/>
            </a:pPr>
            <a:endParaRPr lang="en-GB" dirty="0"/>
          </a:p>
          <a:p>
            <a:pPr marL="457200" indent="-457200">
              <a:buFont typeface="+mj-lt"/>
              <a:buAutoNum type="arabicPeriod"/>
            </a:pPr>
            <a:r>
              <a:rPr lang="en-GB" dirty="0"/>
              <a:t>Codeine 60mg</a:t>
            </a:r>
          </a:p>
          <a:p>
            <a:pPr marL="457200" indent="-457200">
              <a:buFont typeface="+mj-lt"/>
              <a:buAutoNum type="arabicPeriod"/>
            </a:pPr>
            <a:r>
              <a:rPr lang="en-GB" dirty="0"/>
              <a:t>Ibuprofen 400 mg</a:t>
            </a:r>
          </a:p>
          <a:p>
            <a:pPr marL="457200" indent="-457200">
              <a:buFont typeface="+mj-lt"/>
              <a:buAutoNum type="arabicPeriod"/>
            </a:pPr>
            <a:r>
              <a:rPr lang="en-GB" dirty="0"/>
              <a:t>Morphine IM 10 mg</a:t>
            </a:r>
          </a:p>
          <a:p>
            <a:pPr marL="457200" indent="-457200">
              <a:buFont typeface="+mj-lt"/>
              <a:buAutoNum type="arabicPeriod"/>
            </a:pPr>
            <a:r>
              <a:rPr lang="en-GB" dirty="0"/>
              <a:t>Paracetamol 1g</a:t>
            </a:r>
          </a:p>
          <a:p>
            <a:pPr marL="457200" indent="-457200">
              <a:buFont typeface="+mj-lt"/>
              <a:buAutoNum type="arabicPeriod"/>
            </a:pPr>
            <a:r>
              <a:rPr lang="en-GB" dirty="0"/>
              <a:t>Paracetamol 1g + codeine 60mg </a:t>
            </a:r>
          </a:p>
          <a:p>
            <a:pPr marL="457200" indent="-457200">
              <a:buFont typeface="+mj-lt"/>
              <a:buAutoNum type="arabicPeriod"/>
            </a:pPr>
            <a:r>
              <a:rPr lang="en-GB" dirty="0"/>
              <a:t>Tramadol 100mg</a:t>
            </a:r>
          </a:p>
        </p:txBody>
      </p:sp>
      <p:sp>
        <p:nvSpPr>
          <p:cNvPr id="8" name="Text Placeholder 7">
            <a:extLst>
              <a:ext uri="{FF2B5EF4-FFF2-40B4-BE49-F238E27FC236}">
                <a16:creationId xmlns:a16="http://schemas.microsoft.com/office/drawing/2014/main" id="{58904A6A-681A-D44B-878D-D521EC9F7F6E}"/>
              </a:ext>
            </a:extLst>
          </p:cNvPr>
          <p:cNvSpPr>
            <a:spLocks noGrp="1"/>
          </p:cNvSpPr>
          <p:nvPr>
            <p:ph type="body" sz="quarter" idx="3"/>
          </p:nvPr>
        </p:nvSpPr>
        <p:spPr>
          <a:xfrm>
            <a:off x="4629151" y="1934079"/>
            <a:ext cx="3887391" cy="823912"/>
          </a:xfrm>
        </p:spPr>
        <p:txBody>
          <a:bodyPr>
            <a:normAutofit/>
          </a:bodyPr>
          <a:lstStyle/>
          <a:p>
            <a:r>
              <a:rPr lang="en-GB" sz="2400" dirty="0">
                <a:solidFill>
                  <a:schemeClr val="tx2"/>
                </a:solidFill>
              </a:rPr>
              <a:t>Chronic pain</a:t>
            </a:r>
          </a:p>
        </p:txBody>
      </p:sp>
      <p:sp>
        <p:nvSpPr>
          <p:cNvPr id="9" name="Content Placeholder 8">
            <a:extLst>
              <a:ext uri="{FF2B5EF4-FFF2-40B4-BE49-F238E27FC236}">
                <a16:creationId xmlns:a16="http://schemas.microsoft.com/office/drawing/2014/main" id="{934B43F1-B609-6646-A333-3D7DE0D1C8F6}"/>
              </a:ext>
            </a:extLst>
          </p:cNvPr>
          <p:cNvSpPr>
            <a:spLocks noGrp="1"/>
          </p:cNvSpPr>
          <p:nvPr>
            <p:ph sz="quarter" idx="4"/>
          </p:nvPr>
        </p:nvSpPr>
        <p:spPr>
          <a:xfrm>
            <a:off x="4629151" y="2757991"/>
            <a:ext cx="3887391" cy="3684588"/>
          </a:xfrm>
        </p:spPr>
        <p:txBody>
          <a:bodyPr/>
          <a:lstStyle/>
          <a:p>
            <a:endParaRPr lang="en-GB" dirty="0"/>
          </a:p>
          <a:p>
            <a:pPr marL="457200" indent="-457200">
              <a:buAutoNum type="arabicPeriod"/>
            </a:pPr>
            <a:r>
              <a:rPr lang="en-GB" dirty="0"/>
              <a:t>Amitriptyline</a:t>
            </a:r>
          </a:p>
          <a:p>
            <a:pPr marL="457200" indent="-457200">
              <a:buAutoNum type="arabicPeriod"/>
            </a:pPr>
            <a:r>
              <a:rPr lang="en-GB" dirty="0"/>
              <a:t>Duloxetine</a:t>
            </a:r>
          </a:p>
          <a:p>
            <a:pPr marL="457200" indent="-457200">
              <a:buAutoNum type="arabicPeriod"/>
            </a:pPr>
            <a:r>
              <a:rPr lang="en-GB" dirty="0"/>
              <a:t>Gabapentin</a:t>
            </a:r>
          </a:p>
          <a:p>
            <a:pPr marL="457200" indent="-457200">
              <a:buAutoNum type="arabicPeriod"/>
            </a:pPr>
            <a:r>
              <a:rPr lang="en-GB" dirty="0"/>
              <a:t>Morphine</a:t>
            </a:r>
          </a:p>
          <a:p>
            <a:pPr marL="457200" indent="-457200">
              <a:buAutoNum type="arabicPeriod"/>
            </a:pPr>
            <a:r>
              <a:rPr lang="en-GB" dirty="0"/>
              <a:t>Pregabalin</a:t>
            </a:r>
          </a:p>
          <a:p>
            <a:pPr marL="457200" indent="-457200">
              <a:buAutoNum type="arabicPeriod"/>
            </a:pPr>
            <a:endParaRPr lang="en-GB" dirty="0"/>
          </a:p>
        </p:txBody>
      </p:sp>
      <p:sp>
        <p:nvSpPr>
          <p:cNvPr id="11" name="TextBox 10">
            <a:extLst>
              <a:ext uri="{FF2B5EF4-FFF2-40B4-BE49-F238E27FC236}">
                <a16:creationId xmlns:a16="http://schemas.microsoft.com/office/drawing/2014/main" id="{1178C3BC-7589-F14B-8E41-4B504FCC018F}"/>
              </a:ext>
            </a:extLst>
          </p:cNvPr>
          <p:cNvSpPr txBox="1"/>
          <p:nvPr/>
        </p:nvSpPr>
        <p:spPr>
          <a:xfrm>
            <a:off x="629841" y="1258581"/>
            <a:ext cx="7886699" cy="954107"/>
          </a:xfrm>
          <a:prstGeom prst="rect">
            <a:avLst/>
          </a:prstGeom>
          <a:noFill/>
        </p:spPr>
        <p:txBody>
          <a:bodyPr wrap="square" rtlCol="0">
            <a:spAutoFit/>
          </a:bodyPr>
          <a:lstStyle/>
          <a:p>
            <a:r>
              <a:rPr lang="en-GB" sz="2800" dirty="0"/>
              <a:t>Rank the following in terms of their analgesic effectiveness.</a:t>
            </a:r>
          </a:p>
        </p:txBody>
      </p:sp>
    </p:spTree>
    <p:extLst>
      <p:ext uri="{BB962C8B-B14F-4D97-AF65-F5344CB8AC3E}">
        <p14:creationId xmlns:p14="http://schemas.microsoft.com/office/powerpoint/2010/main" val="2689127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769C5-A6F1-1946-BB49-1116A058FD67}"/>
              </a:ext>
            </a:extLst>
          </p:cNvPr>
          <p:cNvSpPr>
            <a:spLocks noGrp="1"/>
          </p:cNvSpPr>
          <p:nvPr>
            <p:ph type="title"/>
          </p:nvPr>
        </p:nvSpPr>
        <p:spPr/>
        <p:txBody>
          <a:bodyPr/>
          <a:lstStyle/>
          <a:p>
            <a:r>
              <a:rPr lang="en-GB" dirty="0"/>
              <a:t>Analgesic league table</a:t>
            </a:r>
          </a:p>
        </p:txBody>
      </p:sp>
      <p:pic>
        <p:nvPicPr>
          <p:cNvPr id="4" name="Picture 3">
            <a:extLst>
              <a:ext uri="{FF2B5EF4-FFF2-40B4-BE49-F238E27FC236}">
                <a16:creationId xmlns:a16="http://schemas.microsoft.com/office/drawing/2014/main" id="{D8FC3CEF-D4BE-8E45-8836-977620F6A087}"/>
              </a:ext>
            </a:extLst>
          </p:cNvPr>
          <p:cNvPicPr>
            <a:picLocks noChangeAspect="1"/>
          </p:cNvPicPr>
          <p:nvPr/>
        </p:nvPicPr>
        <p:blipFill>
          <a:blip r:embed="rId2"/>
          <a:stretch>
            <a:fillRect/>
          </a:stretch>
        </p:blipFill>
        <p:spPr>
          <a:xfrm>
            <a:off x="829626" y="1514475"/>
            <a:ext cx="3027998" cy="5343525"/>
          </a:xfrm>
          <a:prstGeom prst="rect">
            <a:avLst/>
          </a:prstGeom>
        </p:spPr>
      </p:pic>
      <p:sp>
        <p:nvSpPr>
          <p:cNvPr id="5" name="Rectangle 4">
            <a:extLst>
              <a:ext uri="{FF2B5EF4-FFF2-40B4-BE49-F238E27FC236}">
                <a16:creationId xmlns:a16="http://schemas.microsoft.com/office/drawing/2014/main" id="{2CC8D0CA-1905-E540-B0DA-03A18EFD8FB5}"/>
              </a:ext>
            </a:extLst>
          </p:cNvPr>
          <p:cNvSpPr/>
          <p:nvPr/>
        </p:nvSpPr>
        <p:spPr>
          <a:xfrm>
            <a:off x="4357688" y="1928723"/>
            <a:ext cx="4572000" cy="1938992"/>
          </a:xfrm>
          <a:prstGeom prst="rect">
            <a:avLst/>
          </a:prstGeom>
        </p:spPr>
        <p:txBody>
          <a:bodyPr>
            <a:spAutoFit/>
          </a:bodyPr>
          <a:lstStyle/>
          <a:p>
            <a:r>
              <a:rPr lang="en-GB" sz="2000" i="0" u="none" strike="noStrike" dirty="0">
                <a:solidFill>
                  <a:srgbClr val="333333"/>
                </a:solidFill>
                <a:effectLst/>
              </a:rPr>
              <a:t>Single dose analgesics for moderate to severe acute pain:</a:t>
            </a:r>
          </a:p>
          <a:p>
            <a:endParaRPr lang="en-GB" sz="2000" dirty="0">
              <a:solidFill>
                <a:srgbClr val="333333"/>
              </a:solidFill>
            </a:endParaRPr>
          </a:p>
          <a:p>
            <a:r>
              <a:rPr lang="en-GB" sz="2000" dirty="0">
                <a:solidFill>
                  <a:srgbClr val="333333"/>
                </a:solidFill>
              </a:rPr>
              <a:t>Number needed to treat (</a:t>
            </a:r>
            <a:r>
              <a:rPr lang="en-GB" sz="2000" i="0" u="none" strike="noStrike" dirty="0">
                <a:solidFill>
                  <a:srgbClr val="333333"/>
                </a:solidFill>
                <a:effectLst/>
              </a:rPr>
              <a:t>NNT) for at least 50% maximum pain relief over four to six hours</a:t>
            </a:r>
            <a:endParaRPr lang="en-GB" sz="2000" dirty="0"/>
          </a:p>
        </p:txBody>
      </p:sp>
      <p:sp>
        <p:nvSpPr>
          <p:cNvPr id="6" name="Rectangle 5">
            <a:extLst>
              <a:ext uri="{FF2B5EF4-FFF2-40B4-BE49-F238E27FC236}">
                <a16:creationId xmlns:a16="http://schemas.microsoft.com/office/drawing/2014/main" id="{AF21181E-19CE-B14D-B9FB-6914AB0109EE}"/>
              </a:ext>
            </a:extLst>
          </p:cNvPr>
          <p:cNvSpPr/>
          <p:nvPr/>
        </p:nvSpPr>
        <p:spPr>
          <a:xfrm>
            <a:off x="4357688" y="6273225"/>
            <a:ext cx="4572000" cy="584775"/>
          </a:xfrm>
          <a:prstGeom prst="rect">
            <a:avLst/>
          </a:prstGeom>
        </p:spPr>
        <p:txBody>
          <a:bodyPr>
            <a:spAutoFit/>
          </a:bodyPr>
          <a:lstStyle/>
          <a:p>
            <a:r>
              <a:rPr lang="en-GB" sz="1600" dirty="0"/>
              <a:t>https://</a:t>
            </a:r>
            <a:r>
              <a:rPr lang="en-GB" sz="1600" dirty="0" err="1"/>
              <a:t>www.rcoa.ac.uk</a:t>
            </a:r>
            <a:r>
              <a:rPr lang="en-GB" sz="1600" dirty="0"/>
              <a:t>/faculty-of-pain-medicine/opioids-aware/oxford-league-table</a:t>
            </a:r>
          </a:p>
        </p:txBody>
      </p:sp>
    </p:spTree>
    <p:extLst>
      <p:ext uri="{BB962C8B-B14F-4D97-AF65-F5344CB8AC3E}">
        <p14:creationId xmlns:p14="http://schemas.microsoft.com/office/powerpoint/2010/main" val="1250947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3702-1FB8-B743-9D24-452880E2E3CF}"/>
              </a:ext>
            </a:extLst>
          </p:cNvPr>
          <p:cNvSpPr>
            <a:spLocks noGrp="1"/>
          </p:cNvSpPr>
          <p:nvPr>
            <p:ph type="title"/>
          </p:nvPr>
        </p:nvSpPr>
        <p:spPr/>
        <p:txBody>
          <a:bodyPr/>
          <a:lstStyle/>
          <a:p>
            <a:r>
              <a:rPr lang="en-GB" dirty="0"/>
              <a:t>Analgesic efficacy in neuropathic pain</a:t>
            </a:r>
          </a:p>
        </p:txBody>
      </p:sp>
      <p:pic>
        <p:nvPicPr>
          <p:cNvPr id="5" name="Content Placeholder 4">
            <a:extLst>
              <a:ext uri="{FF2B5EF4-FFF2-40B4-BE49-F238E27FC236}">
                <a16:creationId xmlns:a16="http://schemas.microsoft.com/office/drawing/2014/main" id="{799A97A3-3454-6249-94A4-DB0E8F8EB8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6331" y="1825625"/>
            <a:ext cx="4351338" cy="4351338"/>
          </a:xfrm>
        </p:spPr>
      </p:pic>
      <p:sp>
        <p:nvSpPr>
          <p:cNvPr id="6" name="TextBox 5">
            <a:extLst>
              <a:ext uri="{FF2B5EF4-FFF2-40B4-BE49-F238E27FC236}">
                <a16:creationId xmlns:a16="http://schemas.microsoft.com/office/drawing/2014/main" id="{91B4CCF5-D581-8546-824F-F9361017AE5C}"/>
              </a:ext>
            </a:extLst>
          </p:cNvPr>
          <p:cNvSpPr txBox="1"/>
          <p:nvPr/>
        </p:nvSpPr>
        <p:spPr>
          <a:xfrm>
            <a:off x="0" y="6519446"/>
            <a:ext cx="3560975" cy="338554"/>
          </a:xfrm>
          <a:prstGeom prst="rect">
            <a:avLst/>
          </a:prstGeom>
          <a:noFill/>
        </p:spPr>
        <p:txBody>
          <a:bodyPr wrap="none" rtlCol="0">
            <a:spAutoFit/>
          </a:bodyPr>
          <a:lstStyle/>
          <a:p>
            <a:r>
              <a:rPr lang="en-GB" sz="1600" dirty="0" err="1"/>
              <a:t>Finnerup</a:t>
            </a:r>
            <a:r>
              <a:rPr lang="en-GB" sz="1600" dirty="0"/>
              <a:t> N. Lancet </a:t>
            </a:r>
            <a:r>
              <a:rPr lang="en-GB" sz="1600" dirty="0" err="1"/>
              <a:t>Neurol</a:t>
            </a:r>
            <a:r>
              <a:rPr lang="en-GB" sz="1600" dirty="0"/>
              <a:t> 2015; 14:162.</a:t>
            </a:r>
          </a:p>
        </p:txBody>
      </p:sp>
    </p:spTree>
    <p:extLst>
      <p:ext uri="{BB962C8B-B14F-4D97-AF65-F5344CB8AC3E}">
        <p14:creationId xmlns:p14="http://schemas.microsoft.com/office/powerpoint/2010/main" val="2500270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29AF4-2731-6642-90B5-DE06097EDE9B}"/>
              </a:ext>
            </a:extLst>
          </p:cNvPr>
          <p:cNvSpPr>
            <a:spLocks noGrp="1"/>
          </p:cNvSpPr>
          <p:nvPr>
            <p:ph type="title"/>
          </p:nvPr>
        </p:nvSpPr>
        <p:spPr/>
        <p:txBody>
          <a:bodyPr>
            <a:normAutofit/>
          </a:bodyPr>
          <a:lstStyle/>
          <a:p>
            <a:r>
              <a:rPr lang="en-GB" sz="4000" b="1" dirty="0">
                <a:solidFill>
                  <a:schemeClr val="tx2"/>
                </a:solidFill>
                <a:latin typeface="+mn-lt"/>
              </a:rPr>
              <a:t>Response to analgesics is not average</a:t>
            </a:r>
          </a:p>
        </p:txBody>
      </p:sp>
      <p:sp>
        <p:nvSpPr>
          <p:cNvPr id="3" name="Text Box 3">
            <a:extLst>
              <a:ext uri="{FF2B5EF4-FFF2-40B4-BE49-F238E27FC236}">
                <a16:creationId xmlns:a16="http://schemas.microsoft.com/office/drawing/2014/main" id="{7E205519-CB9B-3747-8A9E-6C89E14599B8}"/>
              </a:ext>
            </a:extLst>
          </p:cNvPr>
          <p:cNvSpPr txBox="1">
            <a:spLocks noChangeArrowheads="1"/>
          </p:cNvSpPr>
          <p:nvPr/>
        </p:nvSpPr>
        <p:spPr bwMode="auto">
          <a:xfrm>
            <a:off x="0" y="6524625"/>
            <a:ext cx="8640762"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1600" dirty="0">
                <a:solidFill>
                  <a:schemeClr val="tx1"/>
                </a:solidFill>
                <a:latin typeface="+mn-lt"/>
              </a:rPr>
              <a:t>Moore RA et al. </a:t>
            </a:r>
            <a:r>
              <a:rPr lang="en-US" altLang="en-US" sz="1600" dirty="0" err="1">
                <a:solidFill>
                  <a:schemeClr val="tx1"/>
                </a:solidFill>
                <a:latin typeface="+mn-lt"/>
              </a:rPr>
              <a:t>Anaesthesia</a:t>
            </a:r>
            <a:r>
              <a:rPr lang="en-US" altLang="en-US" sz="1600" dirty="0">
                <a:solidFill>
                  <a:schemeClr val="tx1"/>
                </a:solidFill>
                <a:latin typeface="+mn-lt"/>
              </a:rPr>
              <a:t> 2013; 68: 400-412. </a:t>
            </a:r>
          </a:p>
        </p:txBody>
      </p:sp>
      <p:pic>
        <p:nvPicPr>
          <p:cNvPr id="4" name="Picture 4">
            <a:extLst>
              <a:ext uri="{FF2B5EF4-FFF2-40B4-BE49-F238E27FC236}">
                <a16:creationId xmlns:a16="http://schemas.microsoft.com/office/drawing/2014/main" id="{4C32E7D7-C9AE-814A-825F-D2AB58906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2266951"/>
            <a:ext cx="6350000" cy="3514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74103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1683"/>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defRPr/>
            </a:pPr>
            <a:r>
              <a:rPr lang="en-GB" sz="4000" b="1" dirty="0">
                <a:solidFill>
                  <a:srgbClr val="1F497D"/>
                </a:solidFill>
                <a:latin typeface="Calibri"/>
                <a:cs typeface="Calibri"/>
              </a:rPr>
              <a:t>Individual changes in pain after </a:t>
            </a:r>
            <a:r>
              <a:rPr lang="en-GB" sz="4000" b="1" dirty="0" err="1">
                <a:solidFill>
                  <a:srgbClr val="1F497D"/>
                </a:solidFill>
                <a:latin typeface="Calibri"/>
                <a:cs typeface="Calibri"/>
              </a:rPr>
              <a:t>pregabalin</a:t>
            </a:r>
            <a:r>
              <a:rPr lang="en-GB" sz="4000" b="1" dirty="0">
                <a:solidFill>
                  <a:srgbClr val="1F497D"/>
                </a:solidFill>
                <a:latin typeface="Calibri"/>
                <a:cs typeface="Calibri"/>
              </a:rPr>
              <a:t>  in fibromyalgia</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441" y="1558761"/>
            <a:ext cx="6877347" cy="456121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58365" y="6606679"/>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defRPr/>
            </a:pPr>
            <a:r>
              <a:rPr lang="en-GB" sz="1600" dirty="0">
                <a:latin typeface="Calibri"/>
                <a:cs typeface="Calibri"/>
              </a:rPr>
              <a:t>Moore A et al. BMJ 2013; 346: bmj.f2690</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7000" y="126359"/>
            <a:ext cx="816480" cy="52277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7619923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36816" y="6597352"/>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defRPr/>
            </a:pPr>
            <a:r>
              <a:rPr lang="en-GB" sz="1600" dirty="0">
                <a:latin typeface="Calibri"/>
                <a:cs typeface="Calibri"/>
              </a:rPr>
              <a:t>Moore A et al. BMJ 2013;346:bmj.f2690.</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 name="Title 8"/>
          <p:cNvSpPr>
            <a:spLocks noGrp="1"/>
          </p:cNvSpPr>
          <p:nvPr>
            <p:ph type="title"/>
          </p:nvPr>
        </p:nvSpPr>
        <p:spPr/>
        <p:txBody>
          <a:bodyPr>
            <a:normAutofit/>
          </a:bodyPr>
          <a:lstStyle/>
          <a:p>
            <a:pPr eaLnBrk="1">
              <a:defRPr/>
            </a:pPr>
            <a:r>
              <a:rPr lang="en-GB" sz="4000" dirty="0"/>
              <a:t>Treatment responses – acute pain</a:t>
            </a:r>
          </a:p>
        </p:txBody>
      </p:sp>
      <p:pic>
        <p:nvPicPr>
          <p:cNvPr id="2" name="Picture 1"/>
          <p:cNvPicPr>
            <a:picLocks noChangeAspect="1"/>
          </p:cNvPicPr>
          <p:nvPr/>
        </p:nvPicPr>
        <p:blipFill>
          <a:blip r:embed="rId3"/>
          <a:stretch>
            <a:fillRect/>
          </a:stretch>
        </p:blipFill>
        <p:spPr>
          <a:xfrm>
            <a:off x="0" y="1651000"/>
            <a:ext cx="9144000" cy="3530622"/>
          </a:xfrm>
          <a:prstGeom prst="rect">
            <a:avLst/>
          </a:prstGeom>
        </p:spPr>
      </p:pic>
      <p:sp>
        <p:nvSpPr>
          <p:cNvPr id="3" name="Oval 2"/>
          <p:cNvSpPr/>
          <p:nvPr/>
        </p:nvSpPr>
        <p:spPr>
          <a:xfrm>
            <a:off x="6929340" y="2009376"/>
            <a:ext cx="836023" cy="3311452"/>
          </a:xfrm>
          <a:prstGeom prst="ellipse">
            <a:avLst/>
          </a:prstGeom>
          <a:gradFill flip="none" rotWithShape="1">
            <a:gsLst>
              <a:gs pos="0">
                <a:schemeClr val="accent1">
                  <a:tint val="100000"/>
                  <a:shade val="100000"/>
                  <a:satMod val="130000"/>
                  <a:alpha val="30000"/>
                </a:schemeClr>
              </a:gs>
              <a:gs pos="100000">
                <a:schemeClr val="accent1">
                  <a:tint val="50000"/>
                  <a:shade val="100000"/>
                  <a:satMod val="350000"/>
                  <a:alpha val="3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08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095" y="2459282"/>
            <a:ext cx="9144000" cy="201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095" y="1730567"/>
            <a:ext cx="9144000" cy="7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05" y="4448133"/>
            <a:ext cx="9079200" cy="151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5678" y="6597352"/>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defRPr/>
            </a:pPr>
            <a:r>
              <a:rPr lang="en-GB" sz="1600" dirty="0">
                <a:latin typeface="Calibri"/>
                <a:cs typeface="Calibri"/>
              </a:rPr>
              <a:t>Moore A et al. BMJ 2013;346:bmj.f2690.</a:t>
            </a:r>
          </a:p>
        </p:txBody>
      </p:sp>
      <p:sp>
        <p:nvSpPr>
          <p:cNvPr id="9" name="Title 8"/>
          <p:cNvSpPr>
            <a:spLocks noGrp="1"/>
          </p:cNvSpPr>
          <p:nvPr>
            <p:ph type="title"/>
          </p:nvPr>
        </p:nvSpPr>
        <p:spPr/>
        <p:txBody>
          <a:bodyPr>
            <a:normAutofit/>
          </a:bodyPr>
          <a:lstStyle/>
          <a:p>
            <a:pPr eaLnBrk="1">
              <a:defRPr/>
            </a:pPr>
            <a:r>
              <a:rPr lang="en-GB" sz="3600" dirty="0"/>
              <a:t>Treatment responses – persistent pain</a:t>
            </a: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7000" y="126359"/>
            <a:ext cx="816480" cy="522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Oval 7"/>
          <p:cNvSpPr/>
          <p:nvPr/>
        </p:nvSpPr>
        <p:spPr>
          <a:xfrm>
            <a:off x="6929340" y="2009375"/>
            <a:ext cx="836023" cy="4083053"/>
          </a:xfrm>
          <a:prstGeom prst="ellipse">
            <a:avLst/>
          </a:prstGeom>
          <a:gradFill flip="none" rotWithShape="1">
            <a:gsLst>
              <a:gs pos="0">
                <a:schemeClr val="accent1">
                  <a:tint val="100000"/>
                  <a:shade val="100000"/>
                  <a:satMod val="130000"/>
                  <a:alpha val="30000"/>
                </a:schemeClr>
              </a:gs>
              <a:gs pos="100000">
                <a:schemeClr val="accent1">
                  <a:tint val="50000"/>
                  <a:shade val="100000"/>
                  <a:satMod val="350000"/>
                  <a:alpha val="3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62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A609E4-E21D-0249-8324-AC28229B3FBE}"/>
              </a:ext>
            </a:extLst>
          </p:cNvPr>
          <p:cNvPicPr>
            <a:picLocks noGrp="1" noChangeAspect="1"/>
          </p:cNvPicPr>
          <p:nvPr>
            <p:ph idx="1"/>
          </p:nvPr>
        </p:nvPicPr>
        <p:blipFill rotWithShape="1">
          <a:blip r:embed="rId2"/>
          <a:srcRect t="9124"/>
          <a:stretch/>
        </p:blipFill>
        <p:spPr>
          <a:xfrm>
            <a:off x="600075" y="171450"/>
            <a:ext cx="7886700" cy="1849869"/>
          </a:xfrm>
        </p:spPr>
      </p:pic>
      <p:sp>
        <p:nvSpPr>
          <p:cNvPr id="6" name="Text Box 4">
            <a:extLst>
              <a:ext uri="{FF2B5EF4-FFF2-40B4-BE49-F238E27FC236}">
                <a16:creationId xmlns:a16="http://schemas.microsoft.com/office/drawing/2014/main" id="{FBBBEA13-610E-944F-ADF3-4C269BA78469}"/>
              </a:ext>
            </a:extLst>
          </p:cNvPr>
          <p:cNvSpPr txBox="1">
            <a:spLocks noChangeArrowheads="1"/>
          </p:cNvSpPr>
          <p:nvPr/>
        </p:nvSpPr>
        <p:spPr bwMode="auto">
          <a:xfrm>
            <a:off x="15678" y="6597352"/>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defRPr/>
            </a:pPr>
            <a:r>
              <a:rPr lang="en-GB" sz="1600" dirty="0">
                <a:latin typeface="Calibri"/>
                <a:cs typeface="Calibri"/>
              </a:rPr>
              <a:t>Moore A et al. BMJ 2013;346:bmj.f2690.</a:t>
            </a:r>
          </a:p>
        </p:txBody>
      </p:sp>
      <p:sp>
        <p:nvSpPr>
          <p:cNvPr id="7" name="Rectangle 6">
            <a:extLst>
              <a:ext uri="{FF2B5EF4-FFF2-40B4-BE49-F238E27FC236}">
                <a16:creationId xmlns:a16="http://schemas.microsoft.com/office/drawing/2014/main" id="{B784549A-9B39-8C49-97B9-291397B24B80}"/>
              </a:ext>
            </a:extLst>
          </p:cNvPr>
          <p:cNvSpPr/>
          <p:nvPr/>
        </p:nvSpPr>
        <p:spPr>
          <a:xfrm>
            <a:off x="600075" y="2173397"/>
            <a:ext cx="7886700" cy="3970318"/>
          </a:xfrm>
          <a:prstGeom prst="rect">
            <a:avLst/>
          </a:prstGeom>
        </p:spPr>
        <p:txBody>
          <a:bodyPr wrap="square">
            <a:spAutoFit/>
          </a:bodyPr>
          <a:lstStyle/>
          <a:p>
            <a:pPr marL="285750" indent="-285750">
              <a:buFont typeface="Arial" panose="020B0604020202020204" pitchFamily="34" charset="0"/>
              <a:buChar char="•"/>
            </a:pPr>
            <a:r>
              <a:rPr lang="en-GB" dirty="0"/>
              <a:t>No single drug will treat successfully more than a minority of patients with a painful condition</a:t>
            </a:r>
          </a:p>
          <a:p>
            <a:endParaRPr lang="en-GB" dirty="0"/>
          </a:p>
          <a:p>
            <a:pPr marL="285750" indent="-285750">
              <a:buFont typeface="Arial"/>
              <a:buChar char="•"/>
            </a:pPr>
            <a:r>
              <a:rPr lang="en-GB" dirty="0"/>
              <a:t>Experience (and some evidence) suggests that failure with one drug does not necessarily mean failure with others, even within a class</a:t>
            </a:r>
          </a:p>
          <a:p>
            <a:pPr marL="285750" indent="-285750">
              <a:buFont typeface="Arial"/>
              <a:buChar char="•"/>
            </a:pPr>
            <a:endParaRPr lang="en-GB" dirty="0"/>
          </a:p>
          <a:p>
            <a:pPr marL="285750" indent="-285750">
              <a:buFont typeface="Arial"/>
              <a:buChar char="•"/>
            </a:pPr>
            <a:r>
              <a:rPr lang="en-GB" dirty="0"/>
              <a:t>We do not know the best order in which to use drugs, in terms of efficacy, harm, or cost</a:t>
            </a:r>
          </a:p>
          <a:p>
            <a:pPr marL="285750" indent="-285750">
              <a:buFont typeface="Arial"/>
              <a:buChar char="•"/>
            </a:pPr>
            <a:endParaRPr lang="en-GB" dirty="0"/>
          </a:p>
          <a:p>
            <a:pPr marL="285750" indent="-285750">
              <a:buFont typeface="Arial"/>
              <a:buChar char="•"/>
            </a:pPr>
            <a:r>
              <a:rPr lang="en-GB" dirty="0"/>
              <a:t>Success or failure can be determined within 2-4 weeks, and success, when achieved, tends to be long lasting</a:t>
            </a:r>
          </a:p>
          <a:p>
            <a:pPr marL="285750" indent="-285750">
              <a:buFont typeface="Arial"/>
              <a:buChar char="•"/>
            </a:pPr>
            <a:endParaRPr lang="en-GB" dirty="0"/>
          </a:p>
          <a:p>
            <a:pPr marL="285750" indent="-285750">
              <a:buFont typeface="Arial"/>
              <a:buChar char="•"/>
            </a:pPr>
            <a:r>
              <a:rPr lang="en-GB" dirty="0"/>
              <a:t>Because success rates are low, a wide range of drugs is needed to do the best for most patients, especially in complex chronic conditions</a:t>
            </a:r>
            <a:endParaRPr lang="en-US" dirty="0"/>
          </a:p>
        </p:txBody>
      </p:sp>
    </p:spTree>
    <p:extLst>
      <p:ext uri="{BB962C8B-B14F-4D97-AF65-F5344CB8AC3E}">
        <p14:creationId xmlns:p14="http://schemas.microsoft.com/office/powerpoint/2010/main" val="1160686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Improvements in QoL</a:t>
            </a:r>
            <a:endParaRPr lang="en-US" dirty="0"/>
          </a:p>
        </p:txBody>
      </p:sp>
      <p:sp>
        <p:nvSpPr>
          <p:cNvPr id="5" name="TextBox 4"/>
          <p:cNvSpPr txBox="1">
            <a:spLocks noChangeArrowheads="1"/>
          </p:cNvSpPr>
          <p:nvPr/>
        </p:nvSpPr>
        <p:spPr bwMode="auto">
          <a:xfrm>
            <a:off x="367991" y="1746052"/>
            <a:ext cx="848050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buFont typeface="Arial" panose="020B0604020202020204" pitchFamily="34" charset="0"/>
              <a:buChar char="•"/>
            </a:pPr>
            <a:r>
              <a:rPr lang="en-US" dirty="0">
                <a:latin typeface="+mn-lt"/>
              </a:rPr>
              <a:t>Patients who get effective pain relief have major improvements in most aspects of quality of life </a:t>
            </a:r>
          </a:p>
        </p:txBody>
      </p:sp>
      <p:sp>
        <p:nvSpPr>
          <p:cNvPr id="6" name="Text Box 4"/>
          <p:cNvSpPr txBox="1">
            <a:spLocks noChangeArrowheads="1"/>
          </p:cNvSpPr>
          <p:nvPr/>
        </p:nvSpPr>
        <p:spPr bwMode="auto">
          <a:xfrm>
            <a:off x="114300" y="6256633"/>
            <a:ext cx="3756849" cy="307777"/>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dirty="0" err="1">
                <a:latin typeface="+mn-lt"/>
                <a:cs typeface="Arial" charset="0"/>
              </a:rPr>
              <a:t>Dahlöf</a:t>
            </a:r>
            <a:r>
              <a:rPr lang="en-US" sz="1400" dirty="0">
                <a:latin typeface="+mn-lt"/>
                <a:cs typeface="Arial" charset="0"/>
              </a:rPr>
              <a:t> et al. Health </a:t>
            </a:r>
            <a:r>
              <a:rPr lang="en-US" sz="1400" dirty="0" err="1">
                <a:latin typeface="+mn-lt"/>
                <a:cs typeface="Arial" charset="0"/>
              </a:rPr>
              <a:t>Qual</a:t>
            </a:r>
            <a:r>
              <a:rPr lang="en-US" sz="1400" dirty="0">
                <a:latin typeface="+mn-lt"/>
                <a:cs typeface="Arial" charset="0"/>
              </a:rPr>
              <a:t> Life </a:t>
            </a:r>
            <a:r>
              <a:rPr lang="en-US" sz="1400" dirty="0" err="1">
                <a:latin typeface="+mn-lt"/>
                <a:cs typeface="Arial" charset="0"/>
              </a:rPr>
              <a:t>Outcom</a:t>
            </a:r>
            <a:r>
              <a:rPr lang="en-US" sz="1400" dirty="0">
                <a:latin typeface="+mn-lt"/>
                <a:cs typeface="Arial" charset="0"/>
              </a:rPr>
              <a:t> 2007; 5: 56</a:t>
            </a:r>
          </a:p>
        </p:txBody>
      </p:sp>
      <p:sp>
        <p:nvSpPr>
          <p:cNvPr id="7" name="Text Box 4"/>
          <p:cNvSpPr txBox="1">
            <a:spLocks noChangeArrowheads="1"/>
          </p:cNvSpPr>
          <p:nvPr/>
        </p:nvSpPr>
        <p:spPr bwMode="auto">
          <a:xfrm>
            <a:off x="5164603" y="6256633"/>
            <a:ext cx="3376157" cy="307777"/>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dirty="0">
                <a:latin typeface="+mn-lt"/>
                <a:cs typeface="Arial" charset="0"/>
              </a:rPr>
              <a:t>Moore et al. Pain 2010; 149: 360</a:t>
            </a:r>
          </a:p>
        </p:txBody>
      </p:sp>
      <p:pic>
        <p:nvPicPr>
          <p:cNvPr id="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701" y="3352400"/>
            <a:ext cx="3588448" cy="26080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7327" y="3278014"/>
            <a:ext cx="3723433" cy="27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94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A0C67C0-5A81-6C42-B9E1-B78183013BEC}"/>
              </a:ext>
            </a:extLst>
          </p:cNvPr>
          <p:cNvSpPr>
            <a:spLocks noGrp="1"/>
          </p:cNvSpPr>
          <p:nvPr>
            <p:ph type="title"/>
          </p:nvPr>
        </p:nvSpPr>
        <p:spPr/>
        <p:txBody>
          <a:bodyPr/>
          <a:lstStyle/>
          <a:p>
            <a:r>
              <a:rPr lang="en-AU" altLang="en-US" dirty="0"/>
              <a:t>Agenda</a:t>
            </a:r>
          </a:p>
        </p:txBody>
      </p:sp>
      <p:sp>
        <p:nvSpPr>
          <p:cNvPr id="11267" name="Content Placeholder 2">
            <a:extLst>
              <a:ext uri="{FF2B5EF4-FFF2-40B4-BE49-F238E27FC236}">
                <a16:creationId xmlns:a16="http://schemas.microsoft.com/office/drawing/2014/main" id="{1730B592-1573-DA4A-8DC2-6289747EFB76}"/>
              </a:ext>
            </a:extLst>
          </p:cNvPr>
          <p:cNvSpPr>
            <a:spLocks noGrp="1"/>
          </p:cNvSpPr>
          <p:nvPr>
            <p:ph idx="1"/>
          </p:nvPr>
        </p:nvSpPr>
        <p:spPr/>
        <p:txBody>
          <a:bodyPr>
            <a:normAutofit/>
          </a:bodyPr>
          <a:lstStyle/>
          <a:p>
            <a:r>
              <a:rPr lang="en-US" dirty="0"/>
              <a:t>What is pain?</a:t>
            </a:r>
          </a:p>
          <a:p>
            <a:r>
              <a:rPr lang="en-US" dirty="0"/>
              <a:t>Effectiveness of medicines for non-cancer pain</a:t>
            </a:r>
          </a:p>
          <a:p>
            <a:r>
              <a:rPr lang="en-US" dirty="0"/>
              <a:t>Opioids</a:t>
            </a:r>
          </a:p>
          <a:p>
            <a:r>
              <a:rPr lang="en-US" dirty="0"/>
              <a:t>Pregabalin and gabapentin</a:t>
            </a:r>
          </a:p>
          <a:p>
            <a:r>
              <a:rPr lang="en-US" dirty="0"/>
              <a:t>Cannabis </a:t>
            </a:r>
          </a:p>
        </p:txBody>
      </p:sp>
    </p:spTree>
    <p:extLst>
      <p:ext uri="{BB962C8B-B14F-4D97-AF65-F5344CB8AC3E}">
        <p14:creationId xmlns:p14="http://schemas.microsoft.com/office/powerpoint/2010/main" val="493745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2778-B2EC-FC41-A550-1823B32D7DC2}"/>
              </a:ext>
            </a:extLst>
          </p:cNvPr>
          <p:cNvSpPr>
            <a:spLocks noGrp="1"/>
          </p:cNvSpPr>
          <p:nvPr>
            <p:ph type="title"/>
          </p:nvPr>
        </p:nvSpPr>
        <p:spPr/>
        <p:txBody>
          <a:bodyPr/>
          <a:lstStyle/>
          <a:p>
            <a:r>
              <a:rPr lang="en-US" dirty="0"/>
              <a:t>Opioid prescribing in the UK</a:t>
            </a:r>
          </a:p>
        </p:txBody>
      </p:sp>
      <p:sp>
        <p:nvSpPr>
          <p:cNvPr id="3" name="Content Placeholder 2">
            <a:extLst>
              <a:ext uri="{FF2B5EF4-FFF2-40B4-BE49-F238E27FC236}">
                <a16:creationId xmlns:a16="http://schemas.microsoft.com/office/drawing/2014/main" id="{0949F97D-E256-0B4C-A90E-6E36C087A2E4}"/>
              </a:ext>
            </a:extLst>
          </p:cNvPr>
          <p:cNvSpPr>
            <a:spLocks noGrp="1"/>
          </p:cNvSpPr>
          <p:nvPr>
            <p:ph idx="1"/>
          </p:nvPr>
        </p:nvSpPr>
        <p:spPr>
          <a:xfrm>
            <a:off x="628650" y="1485900"/>
            <a:ext cx="7886700" cy="4979693"/>
          </a:xfrm>
        </p:spPr>
        <p:txBody>
          <a:bodyPr/>
          <a:lstStyle/>
          <a:p>
            <a:r>
              <a:rPr lang="en-US" dirty="0">
                <a:solidFill>
                  <a:prstClr val="black"/>
                </a:solidFill>
              </a:rPr>
              <a:t>In 2018, 23.4 million prescriptions were dispensed in England costing £239.5 million</a:t>
            </a:r>
            <a:endParaRPr lang="en-GB" dirty="0">
              <a:solidFill>
                <a:prstClr val="black"/>
              </a:solidFill>
            </a:endParaRPr>
          </a:p>
          <a:p>
            <a:endParaRPr lang="en-GB" dirty="0"/>
          </a:p>
        </p:txBody>
      </p:sp>
      <p:sp>
        <p:nvSpPr>
          <p:cNvPr id="4" name="Text Placeholder 6">
            <a:extLst>
              <a:ext uri="{FF2B5EF4-FFF2-40B4-BE49-F238E27FC236}">
                <a16:creationId xmlns:a16="http://schemas.microsoft.com/office/drawing/2014/main" id="{F2A5A82D-D056-7346-8678-9A23E45D333A}"/>
              </a:ext>
            </a:extLst>
          </p:cNvPr>
          <p:cNvSpPr txBox="1">
            <a:spLocks/>
          </p:cNvSpPr>
          <p:nvPr/>
        </p:nvSpPr>
        <p:spPr>
          <a:xfrm>
            <a:off x="680590" y="2351845"/>
            <a:ext cx="2740431" cy="549917"/>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2000" b="1" dirty="0">
                <a:latin typeface="Calibri" panose="020F0502020204030204" pitchFamily="34" charset="0"/>
                <a:cs typeface="Calibri" panose="020F0502020204030204" pitchFamily="34" charset="0"/>
              </a:rPr>
              <a:t>Items</a:t>
            </a:r>
          </a:p>
        </p:txBody>
      </p:sp>
      <p:graphicFrame>
        <p:nvGraphicFramePr>
          <p:cNvPr id="5" name="Content Placeholder 2">
            <a:extLst>
              <a:ext uri="{FF2B5EF4-FFF2-40B4-BE49-F238E27FC236}">
                <a16:creationId xmlns:a16="http://schemas.microsoft.com/office/drawing/2014/main" id="{58A5718E-1A3E-C74E-94F3-E70DD02CE2C6}"/>
              </a:ext>
            </a:extLst>
          </p:cNvPr>
          <p:cNvGraphicFramePr>
            <a:graphicFrameLocks/>
          </p:cNvGraphicFramePr>
          <p:nvPr>
            <p:extLst>
              <p:ext uri="{D42A27DB-BD31-4B8C-83A1-F6EECF244321}">
                <p14:modId xmlns:p14="http://schemas.microsoft.com/office/powerpoint/2010/main" val="328024423"/>
              </p:ext>
            </p:extLst>
          </p:nvPr>
        </p:nvGraphicFramePr>
        <p:xfrm>
          <a:off x="286869" y="2680084"/>
          <a:ext cx="3266615" cy="35769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7">
            <a:extLst>
              <a:ext uri="{FF2B5EF4-FFF2-40B4-BE49-F238E27FC236}">
                <a16:creationId xmlns:a16="http://schemas.microsoft.com/office/drawing/2014/main" id="{DFD574E6-4750-AA42-82F3-B43DE590F8EB}"/>
              </a:ext>
            </a:extLst>
          </p:cNvPr>
          <p:cNvGraphicFramePr>
            <a:graphicFrameLocks/>
          </p:cNvGraphicFramePr>
          <p:nvPr>
            <p:extLst>
              <p:ext uri="{D42A27DB-BD31-4B8C-83A1-F6EECF244321}">
                <p14:modId xmlns:p14="http://schemas.microsoft.com/office/powerpoint/2010/main" val="3649435599"/>
              </p:ext>
            </p:extLst>
          </p:nvPr>
        </p:nvGraphicFramePr>
        <p:xfrm>
          <a:off x="3553484" y="2695892"/>
          <a:ext cx="5590516" cy="356111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E27A6E7-E66B-914C-A5FF-ACFBD7A194A4}"/>
              </a:ext>
            </a:extLst>
          </p:cNvPr>
          <p:cNvSpPr txBox="1"/>
          <p:nvPr/>
        </p:nvSpPr>
        <p:spPr>
          <a:xfrm>
            <a:off x="0" y="6465593"/>
            <a:ext cx="7635240" cy="392407"/>
          </a:xfrm>
          <a:prstGeom prst="rect">
            <a:avLst/>
          </a:prstGeom>
          <a:noFill/>
        </p:spPr>
        <p:txBody>
          <a:bodyPr wrap="square" lIns="68573" tIns="34286" rIns="68573" bIns="34286" rtlCol="0">
            <a:spAutoFit/>
          </a:bodyPr>
          <a:lstStyle/>
          <a:p>
            <a:r>
              <a:rPr lang="en-US" sz="1050" dirty="0">
                <a:latin typeface="Calibri" panose="020F0502020204030204" pitchFamily="34" charset="0"/>
                <a:cs typeface="Calibri" panose="020F0502020204030204" pitchFamily="34" charset="0"/>
              </a:rPr>
              <a:t>BNF classification 4.7.2 (opioid analgesics)</a:t>
            </a:r>
          </a:p>
          <a:p>
            <a:r>
              <a:rPr lang="en-US" sz="1050" dirty="0">
                <a:latin typeface="Calibri" panose="020F0502020204030204" pitchFamily="34" charset="0"/>
                <a:cs typeface="Calibri" panose="020F0502020204030204" pitchFamily="34" charset="0"/>
              </a:rPr>
              <a:t>Compiled from Prescription Cost Analysis. NHS Digital (formerly Health and Social Care Information Centre.</a:t>
            </a:r>
          </a:p>
        </p:txBody>
      </p:sp>
      <p:sp>
        <p:nvSpPr>
          <p:cNvPr id="8" name="Text Placeholder 6">
            <a:extLst>
              <a:ext uri="{FF2B5EF4-FFF2-40B4-BE49-F238E27FC236}">
                <a16:creationId xmlns:a16="http://schemas.microsoft.com/office/drawing/2014/main" id="{F967C5E0-D1AC-5946-AC46-4284E9B54DF7}"/>
              </a:ext>
            </a:extLst>
          </p:cNvPr>
          <p:cNvSpPr txBox="1">
            <a:spLocks/>
          </p:cNvSpPr>
          <p:nvPr/>
        </p:nvSpPr>
        <p:spPr>
          <a:xfrm>
            <a:off x="5158825" y="2369668"/>
            <a:ext cx="2024477" cy="4030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2000" b="1" dirty="0">
                <a:latin typeface="Calibri" panose="020F0502020204030204" pitchFamily="34" charset="0"/>
                <a:cs typeface="Calibri" panose="020F0502020204030204" pitchFamily="34" charset="0"/>
              </a:rPr>
              <a:t>Cost</a:t>
            </a:r>
          </a:p>
        </p:txBody>
      </p:sp>
    </p:spTree>
    <p:extLst>
      <p:ext uri="{BB962C8B-B14F-4D97-AF65-F5344CB8AC3E}">
        <p14:creationId xmlns:p14="http://schemas.microsoft.com/office/powerpoint/2010/main" val="2175397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21D8-2B16-1440-8C08-74CD34A9FCA4}"/>
              </a:ext>
            </a:extLst>
          </p:cNvPr>
          <p:cNvSpPr>
            <a:spLocks noGrp="1"/>
          </p:cNvSpPr>
          <p:nvPr>
            <p:ph type="title"/>
          </p:nvPr>
        </p:nvSpPr>
        <p:spPr/>
        <p:txBody>
          <a:bodyPr/>
          <a:lstStyle/>
          <a:p>
            <a:r>
              <a:rPr lang="en-US"/>
              <a:t>How many patients are prescribed opioids?</a:t>
            </a:r>
            <a:endParaRPr lang="en-US" dirty="0"/>
          </a:p>
        </p:txBody>
      </p:sp>
      <p:pic>
        <p:nvPicPr>
          <p:cNvPr id="7" name="Content Placeholder 4">
            <a:extLst>
              <a:ext uri="{FF2B5EF4-FFF2-40B4-BE49-F238E27FC236}">
                <a16:creationId xmlns:a16="http://schemas.microsoft.com/office/drawing/2014/main" id="{F952DC6B-B57F-B146-99E9-8BACB0BD02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921483"/>
            <a:ext cx="1828800" cy="2615712"/>
          </a:xfrm>
        </p:spPr>
      </p:pic>
      <p:pic>
        <p:nvPicPr>
          <p:cNvPr id="8" name="Content Placeholder 5">
            <a:extLst>
              <a:ext uri="{FF2B5EF4-FFF2-40B4-BE49-F238E27FC236}">
                <a16:creationId xmlns:a16="http://schemas.microsoft.com/office/drawing/2014/main" id="{176C0D22-2B00-4240-9095-8D4479CE3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335" y="2452393"/>
            <a:ext cx="5711599" cy="4128608"/>
          </a:xfrm>
          <a:prstGeom prst="rect">
            <a:avLst/>
          </a:prstGeom>
        </p:spPr>
      </p:pic>
      <p:sp>
        <p:nvSpPr>
          <p:cNvPr id="9" name="Rectangle 8">
            <a:extLst>
              <a:ext uri="{FF2B5EF4-FFF2-40B4-BE49-F238E27FC236}">
                <a16:creationId xmlns:a16="http://schemas.microsoft.com/office/drawing/2014/main" id="{B5FE26A5-B804-D64B-96AA-F7327E0F4B51}"/>
              </a:ext>
            </a:extLst>
          </p:cNvPr>
          <p:cNvSpPr/>
          <p:nvPr/>
        </p:nvSpPr>
        <p:spPr>
          <a:xfrm>
            <a:off x="0" y="6581001"/>
            <a:ext cx="8778240" cy="276999"/>
          </a:xfrm>
          <a:prstGeom prst="rect">
            <a:avLst/>
          </a:prstGeom>
        </p:spPr>
        <p:txBody>
          <a:bodyPr wrap="square">
            <a:spAutoFit/>
          </a:bodyPr>
          <a:lstStyle/>
          <a:p>
            <a:r>
              <a:rPr lang="en-US" sz="1200" dirty="0">
                <a:latin typeface="Calibri" panose="020F0502020204030204" pitchFamily="34" charset="0"/>
                <a:cs typeface="Calibri" panose="020F0502020204030204" pitchFamily="34" charset="0"/>
              </a:rPr>
              <a:t>Cartagena Farias J et al. Prescribing patterns in dependence forming medicines. 2017. London: </a:t>
            </a:r>
            <a:r>
              <a:rPr lang="en-US" sz="1200" dirty="0" err="1">
                <a:latin typeface="Calibri" panose="020F0502020204030204" pitchFamily="34" charset="0"/>
                <a:cs typeface="Calibri" panose="020F0502020204030204" pitchFamily="34" charset="0"/>
              </a:rPr>
              <a:t>NatCen</a:t>
            </a:r>
            <a:r>
              <a:rPr lang="en-US" sz="1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25870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Duration of opioid prescribing</a:t>
            </a:r>
          </a:p>
        </p:txBody>
      </p:sp>
      <p:sp>
        <p:nvSpPr>
          <p:cNvPr id="6" name="Content Placeholder 5">
            <a:extLst>
              <a:ext uri="{FF2B5EF4-FFF2-40B4-BE49-F238E27FC236}">
                <a16:creationId xmlns:a16="http://schemas.microsoft.com/office/drawing/2014/main" id="{72F6687A-795D-C340-B4F3-ABFA2226E4D2}"/>
              </a:ext>
            </a:extLst>
          </p:cNvPr>
          <p:cNvSpPr>
            <a:spLocks noGrp="1"/>
          </p:cNvSpPr>
          <p:nvPr>
            <p:ph idx="1"/>
          </p:nvPr>
        </p:nvSpPr>
        <p:spPr/>
        <p:txBody>
          <a:bodyPr/>
          <a:lstStyle/>
          <a:p>
            <a:endParaRPr lang="en-GB"/>
          </a:p>
        </p:txBody>
      </p:sp>
      <p:pic>
        <p:nvPicPr>
          <p:cNvPr id="3" name="Picture 2"/>
          <p:cNvPicPr>
            <a:picLocks noChangeAspect="1"/>
          </p:cNvPicPr>
          <p:nvPr/>
        </p:nvPicPr>
        <p:blipFill>
          <a:blip r:embed="rId2"/>
          <a:stretch>
            <a:fillRect/>
          </a:stretch>
        </p:blipFill>
        <p:spPr>
          <a:xfrm>
            <a:off x="3969585" y="3660139"/>
            <a:ext cx="2765429" cy="1777214"/>
          </a:xfrm>
          <a:prstGeom prst="rect">
            <a:avLst/>
          </a:prstGeom>
        </p:spPr>
      </p:pic>
      <p:pic>
        <p:nvPicPr>
          <p:cNvPr id="4" name="Picture 3"/>
          <p:cNvPicPr>
            <a:picLocks noChangeAspect="1"/>
          </p:cNvPicPr>
          <p:nvPr/>
        </p:nvPicPr>
        <p:blipFill>
          <a:blip r:embed="rId3"/>
          <a:stretch>
            <a:fillRect/>
          </a:stretch>
        </p:blipFill>
        <p:spPr>
          <a:xfrm>
            <a:off x="3969584" y="1923917"/>
            <a:ext cx="2757081" cy="1736222"/>
          </a:xfrm>
          <a:prstGeom prst="rect">
            <a:avLst/>
          </a:prstGeom>
        </p:spPr>
      </p:pic>
      <p:sp>
        <p:nvSpPr>
          <p:cNvPr id="5" name="TextBox 4"/>
          <p:cNvSpPr txBox="1"/>
          <p:nvPr/>
        </p:nvSpPr>
        <p:spPr>
          <a:xfrm>
            <a:off x="89502" y="2113085"/>
            <a:ext cx="3880082" cy="3139321"/>
          </a:xfrm>
          <a:prstGeom prst="rect">
            <a:avLst/>
          </a:prstGeom>
          <a:noFill/>
        </p:spPr>
        <p:txBody>
          <a:bodyPr wrap="square" rtlCol="0">
            <a:spAutoFit/>
          </a:bodyPr>
          <a:lstStyle/>
          <a:p>
            <a:pPr marL="135731" indent="-135731">
              <a:buFont typeface="Arial"/>
              <a:buChar char="•"/>
            </a:pPr>
            <a:r>
              <a:rPr lang="en-GB" dirty="0">
                <a:latin typeface="Calibri" panose="020F0502020204030204" pitchFamily="34" charset="0"/>
                <a:cs typeface="Calibri" panose="020F0502020204030204" pitchFamily="34" charset="0"/>
              </a:rPr>
              <a:t>CPRD between 2000 and 2014</a:t>
            </a:r>
          </a:p>
          <a:p>
            <a:pPr marL="135731" indent="-135731">
              <a:buFont typeface="Arial"/>
              <a:buChar char="•"/>
            </a:pPr>
            <a:endParaRPr lang="en-GB" dirty="0">
              <a:latin typeface="Calibri" panose="020F0502020204030204" pitchFamily="34" charset="0"/>
              <a:cs typeface="Calibri" panose="020F0502020204030204" pitchFamily="34" charset="0"/>
            </a:endParaRPr>
          </a:p>
          <a:p>
            <a:pPr marL="135731" indent="-135731">
              <a:buFont typeface="Arial"/>
              <a:buChar char="•"/>
            </a:pPr>
            <a:r>
              <a:rPr lang="en-GB" dirty="0">
                <a:latin typeface="Calibri" panose="020F0502020204030204" pitchFamily="34" charset="0"/>
                <a:cs typeface="Calibri" panose="020F0502020204030204" pitchFamily="34" charset="0"/>
              </a:rPr>
              <a:t>Opioids</a:t>
            </a:r>
          </a:p>
          <a:p>
            <a:pPr marL="301229" lvl="1" indent="-165497">
              <a:buFont typeface="Arial"/>
              <a:buChar char="•"/>
            </a:pPr>
            <a:r>
              <a:rPr lang="en-GB" dirty="0">
                <a:latin typeface="Calibri" panose="020F0502020204030204" pitchFamily="34" charset="0"/>
                <a:cs typeface="Calibri" panose="020F0502020204030204" pitchFamily="34" charset="0"/>
              </a:rPr>
              <a:t>Length of continuous prescribing increased</a:t>
            </a:r>
          </a:p>
          <a:p>
            <a:pPr marL="644129" lvl="2" indent="-165497">
              <a:buFont typeface="Arial"/>
              <a:buChar char="•"/>
            </a:pPr>
            <a:r>
              <a:rPr lang="en-GB" dirty="0">
                <a:latin typeface="Calibri" panose="020F0502020204030204" pitchFamily="34" charset="0"/>
                <a:cs typeface="Calibri" panose="020F0502020204030204" pitchFamily="34" charset="0"/>
              </a:rPr>
              <a:t>2000: 64 days</a:t>
            </a:r>
          </a:p>
          <a:p>
            <a:pPr marL="644129" lvl="2" indent="-165497">
              <a:buFont typeface="Arial"/>
              <a:buChar char="•"/>
            </a:pPr>
            <a:r>
              <a:rPr lang="en-GB" dirty="0">
                <a:latin typeface="Calibri" panose="020F0502020204030204" pitchFamily="34" charset="0"/>
                <a:cs typeface="Calibri" panose="020F0502020204030204" pitchFamily="34" charset="0"/>
              </a:rPr>
              <a:t>2014: 102 days</a:t>
            </a:r>
          </a:p>
          <a:p>
            <a:pPr marL="214313" indent="-214313">
              <a:buFont typeface="Arial"/>
              <a:buChar char="•"/>
            </a:pPr>
            <a:endParaRPr lang="en-GB" dirty="0">
              <a:latin typeface="Calibri" panose="020F0502020204030204" pitchFamily="34" charset="0"/>
              <a:cs typeface="Calibri" panose="020F0502020204030204" pitchFamily="34" charset="0"/>
            </a:endParaRPr>
          </a:p>
          <a:p>
            <a:pPr marL="135731" indent="-135731">
              <a:buFont typeface="Arial"/>
              <a:buChar char="•"/>
            </a:pPr>
            <a:r>
              <a:rPr lang="en-GB" dirty="0">
                <a:latin typeface="Calibri" panose="020F0502020204030204" pitchFamily="34" charset="0"/>
                <a:cs typeface="Calibri" panose="020F0502020204030204" pitchFamily="34" charset="0"/>
              </a:rPr>
              <a:t>Dependence forming medicines prescribed for longer in areas of deprivation</a:t>
            </a:r>
          </a:p>
        </p:txBody>
      </p:sp>
      <p:pic>
        <p:nvPicPr>
          <p:cNvPr id="7" name="Picture 6"/>
          <p:cNvPicPr>
            <a:picLocks noChangeAspect="1"/>
          </p:cNvPicPr>
          <p:nvPr/>
        </p:nvPicPr>
        <p:blipFill>
          <a:blip r:embed="rId4"/>
          <a:stretch>
            <a:fillRect/>
          </a:stretch>
        </p:blipFill>
        <p:spPr>
          <a:xfrm>
            <a:off x="7059051" y="2241803"/>
            <a:ext cx="2014552" cy="2878492"/>
          </a:xfrm>
          <a:prstGeom prst="rect">
            <a:avLst/>
          </a:prstGeom>
        </p:spPr>
      </p:pic>
      <p:sp>
        <p:nvSpPr>
          <p:cNvPr id="10" name="Rectangle 9">
            <a:extLst>
              <a:ext uri="{FF2B5EF4-FFF2-40B4-BE49-F238E27FC236}">
                <a16:creationId xmlns:a16="http://schemas.microsoft.com/office/drawing/2014/main" id="{A22C5403-4CDE-1640-8F50-5766312DA742}"/>
              </a:ext>
            </a:extLst>
          </p:cNvPr>
          <p:cNvSpPr/>
          <p:nvPr/>
        </p:nvSpPr>
        <p:spPr>
          <a:xfrm>
            <a:off x="0" y="6581001"/>
            <a:ext cx="8778240" cy="276999"/>
          </a:xfrm>
          <a:prstGeom prst="rect">
            <a:avLst/>
          </a:prstGeom>
        </p:spPr>
        <p:txBody>
          <a:bodyPr wrap="square">
            <a:spAutoFit/>
          </a:bodyPr>
          <a:lstStyle/>
          <a:p>
            <a:r>
              <a:rPr lang="en-US" sz="1200" dirty="0">
                <a:latin typeface="Calibri" panose="020F0502020204030204" pitchFamily="34" charset="0"/>
                <a:cs typeface="Calibri" panose="020F0502020204030204" pitchFamily="34" charset="0"/>
              </a:rPr>
              <a:t>Cartagena Farias J et al. Prescribing patterns in dependence forming medicines. 2017. London: </a:t>
            </a:r>
            <a:r>
              <a:rPr lang="en-US" sz="1200" dirty="0" err="1">
                <a:latin typeface="Calibri" panose="020F0502020204030204" pitchFamily="34" charset="0"/>
                <a:cs typeface="Calibri" panose="020F0502020204030204" pitchFamily="34" charset="0"/>
              </a:rPr>
              <a:t>NatCen</a:t>
            </a:r>
            <a:r>
              <a:rPr lang="en-US" sz="1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38157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F63997-9849-5246-A4FF-DA3E8C823669}"/>
              </a:ext>
            </a:extLst>
          </p:cNvPr>
          <p:cNvSpPr>
            <a:spLocks noGrp="1"/>
          </p:cNvSpPr>
          <p:nvPr>
            <p:ph type="title"/>
          </p:nvPr>
        </p:nvSpPr>
        <p:spPr/>
        <p:txBody>
          <a:bodyPr/>
          <a:lstStyle/>
          <a:p>
            <a:endParaRPr lang="en-GB"/>
          </a:p>
        </p:txBody>
      </p:sp>
      <p:sp>
        <p:nvSpPr>
          <p:cNvPr id="3" name="Content Placeholder 2"/>
          <p:cNvSpPr>
            <a:spLocks noGrp="1"/>
          </p:cNvSpPr>
          <p:nvPr>
            <p:ph sz="half" idx="1"/>
          </p:nvPr>
        </p:nvSpPr>
        <p:spPr>
          <a:xfrm>
            <a:off x="628650" y="1825625"/>
            <a:ext cx="7886700" cy="4351338"/>
          </a:xfrm>
        </p:spPr>
        <p:txBody>
          <a:bodyPr>
            <a:normAutofit/>
          </a:bodyPr>
          <a:lstStyle/>
          <a:p>
            <a:pPr marL="274320" lvl="1" indent="-274320">
              <a:spcBef>
                <a:spcPct val="20000"/>
              </a:spcBef>
              <a:buClr>
                <a:schemeClr val="tx1"/>
              </a:buClr>
              <a:buSzPct val="80000"/>
              <a:buFont typeface="Wingdings 2"/>
              <a:buChar char=""/>
            </a:pPr>
            <a:r>
              <a:rPr lang="en-GB" sz="2400" dirty="0">
                <a:solidFill>
                  <a:srgbClr val="262626"/>
                </a:solidFill>
                <a:latin typeface="Calibri" panose="020F0502020204030204" pitchFamily="34" charset="0"/>
                <a:cs typeface="Calibri" panose="020F0502020204030204" pitchFamily="34" charset="0"/>
              </a:rPr>
              <a:t>Efficacy or effectiveness</a:t>
            </a:r>
          </a:p>
          <a:p>
            <a:pPr marL="617220" lvl="2" indent="-274320">
              <a:spcBef>
                <a:spcPct val="20000"/>
              </a:spcBef>
              <a:buClr>
                <a:schemeClr val="tx1"/>
              </a:buClr>
              <a:buSzPct val="80000"/>
              <a:buFont typeface="Wingdings 2"/>
              <a:buChar char=""/>
            </a:pPr>
            <a:r>
              <a:rPr lang="en-GB" sz="2000" dirty="0">
                <a:solidFill>
                  <a:srgbClr val="262626"/>
                </a:solidFill>
                <a:latin typeface="Calibri" panose="020F0502020204030204" pitchFamily="34" charset="0"/>
                <a:cs typeface="Calibri" panose="020F0502020204030204" pitchFamily="34" charset="0"/>
              </a:rPr>
              <a:t>No study of opioid therapy versus placebo, no opioid therapy, or non-opioid therapy evaluated long-term (&gt;1 year) outcomes related to pain, function, or quality of life</a:t>
            </a:r>
          </a:p>
          <a:p>
            <a:pPr marL="617220" lvl="2" indent="-274320">
              <a:spcBef>
                <a:spcPct val="20000"/>
              </a:spcBef>
              <a:buClr>
                <a:schemeClr val="tx1"/>
              </a:buClr>
              <a:buSzPct val="80000"/>
              <a:buFont typeface="Wingdings 2"/>
              <a:buChar char=""/>
            </a:pPr>
            <a:endParaRPr lang="en-GB" altLang="en-US" sz="2000" dirty="0">
              <a:solidFill>
                <a:srgbClr val="262626"/>
              </a:solidFill>
              <a:latin typeface="Calibri" panose="020F0502020204030204" pitchFamily="34" charset="0"/>
              <a:ea typeface="MS PGothic" charset="-128"/>
              <a:cs typeface="Calibri" panose="020F0502020204030204" pitchFamily="34" charset="0"/>
            </a:endParaRPr>
          </a:p>
          <a:p>
            <a:pPr marL="617220" lvl="2" indent="-274320">
              <a:spcBef>
                <a:spcPct val="20000"/>
              </a:spcBef>
              <a:buClr>
                <a:schemeClr val="tx1"/>
              </a:buClr>
              <a:buSzPct val="80000"/>
              <a:buFont typeface="Wingdings 2"/>
              <a:buChar char=""/>
            </a:pPr>
            <a:endParaRPr lang="en-GB" altLang="en-US" sz="1700" dirty="0">
              <a:solidFill>
                <a:srgbClr val="262626"/>
              </a:solidFill>
              <a:latin typeface="Calibri" panose="020F0502020204030204" pitchFamily="34" charset="0"/>
              <a:ea typeface="MS PGothic" charset="-128"/>
              <a:cs typeface="Calibri" panose="020F0502020204030204" pitchFamily="34" charset="0"/>
            </a:endParaRPr>
          </a:p>
          <a:p>
            <a:pPr>
              <a:defRPr/>
            </a:pPr>
            <a:r>
              <a:rPr lang="en-GB" sz="2400" dirty="0">
                <a:latin typeface="Calibri" panose="020F0502020204030204" pitchFamily="34" charset="0"/>
                <a:cs typeface="Calibri" panose="020F0502020204030204" pitchFamily="34" charset="0"/>
              </a:rPr>
              <a:t>No evidence relating to: </a:t>
            </a:r>
          </a:p>
          <a:p>
            <a:pPr lvl="1">
              <a:defRPr/>
            </a:pPr>
            <a:r>
              <a:rPr lang="en-GB" sz="2000" dirty="0">
                <a:latin typeface="Calibri" panose="020F0502020204030204" pitchFamily="34" charset="0"/>
                <a:cs typeface="Calibri" panose="020F0502020204030204" pitchFamily="34" charset="0"/>
              </a:rPr>
              <a:t>different dosing strategies</a:t>
            </a:r>
          </a:p>
          <a:p>
            <a:pPr lvl="1">
              <a:defRPr/>
            </a:pPr>
            <a:r>
              <a:rPr lang="en-GB" sz="2000" dirty="0">
                <a:latin typeface="Calibri" panose="020F0502020204030204" pitchFamily="34" charset="0"/>
                <a:cs typeface="Calibri" panose="020F0502020204030204" pitchFamily="34" charset="0"/>
              </a:rPr>
              <a:t>short versus long acting</a:t>
            </a:r>
          </a:p>
          <a:p>
            <a:pPr lvl="1">
              <a:defRPr/>
            </a:pPr>
            <a:r>
              <a:rPr lang="en-GB" sz="2000" dirty="0">
                <a:latin typeface="Calibri" panose="020F0502020204030204" pitchFamily="34" charset="0"/>
                <a:cs typeface="Calibri" panose="020F0502020204030204" pitchFamily="34" charset="0"/>
              </a:rPr>
              <a:t>continuous versus as needed</a:t>
            </a:r>
          </a:p>
          <a:p>
            <a:pPr lvl="1">
              <a:defRPr/>
            </a:pPr>
            <a:r>
              <a:rPr lang="en-GB" sz="2000" dirty="0">
                <a:latin typeface="Calibri" panose="020F0502020204030204" pitchFamily="34" charset="0"/>
                <a:cs typeface="Calibri" panose="020F0502020204030204" pitchFamily="34" charset="0"/>
              </a:rPr>
              <a:t>opioid rotation</a:t>
            </a:r>
          </a:p>
          <a:p>
            <a:pPr marL="330200" indent="-212725">
              <a:spcBef>
                <a:spcPct val="20000"/>
              </a:spcBef>
              <a:buClr>
                <a:srgbClr val="7F8FA9"/>
              </a:buClr>
              <a:buSzPct val="95000"/>
            </a:pPr>
            <a:endParaRPr lang="en-GB" altLang="en-US" sz="2300" dirty="0">
              <a:latin typeface="Calibri" panose="020F0502020204030204" pitchFamily="34" charset="0"/>
              <a:ea typeface="MS PGothic" charset="-128"/>
              <a:cs typeface="Calibri" panose="020F0502020204030204" pitchFamily="34" charset="0"/>
            </a:endParaRPr>
          </a:p>
          <a:p>
            <a:pPr marL="0" indent="0">
              <a:buNone/>
              <a:defRPr/>
            </a:pPr>
            <a:endParaRPr lang="en-US" dirty="0">
              <a:latin typeface="Calibri" panose="020F0502020204030204" pitchFamily="34" charset="0"/>
              <a:cs typeface="Calibri" panose="020F0502020204030204" pitchFamily="34" charset="0"/>
            </a:endParaRPr>
          </a:p>
        </p:txBody>
      </p:sp>
      <p:sp>
        <p:nvSpPr>
          <p:cNvPr id="4" name="TextBox 3"/>
          <p:cNvSpPr txBox="1"/>
          <p:nvPr/>
        </p:nvSpPr>
        <p:spPr>
          <a:xfrm>
            <a:off x="6778" y="6581001"/>
            <a:ext cx="3458191" cy="307777"/>
          </a:xfrm>
          <a:prstGeom prst="rect">
            <a:avLst/>
          </a:prstGeom>
          <a:noFill/>
        </p:spPr>
        <p:txBody>
          <a:bodyPr wrap="none" rtlCol="0">
            <a:spAutoFit/>
          </a:bodyPr>
          <a:lstStyle/>
          <a:p>
            <a:r>
              <a:rPr lang="en-GB" sz="1400" dirty="0">
                <a:latin typeface="Calibri" panose="020F0502020204030204" pitchFamily="34" charset="0"/>
                <a:cs typeface="Calibri" panose="020F0502020204030204" pitchFamily="34" charset="0"/>
              </a:rPr>
              <a:t>Chou R </a:t>
            </a:r>
            <a:r>
              <a:rPr lang="en-GB" sz="1400" i="1" dirty="0">
                <a:latin typeface="Calibri" panose="020F0502020204030204" pitchFamily="34" charset="0"/>
                <a:cs typeface="Calibri" panose="020F0502020204030204" pitchFamily="34" charset="0"/>
              </a:rPr>
              <a:t>et al</a:t>
            </a:r>
            <a:r>
              <a:rPr lang="en-GB" sz="1400" dirty="0">
                <a:latin typeface="Calibri" panose="020F0502020204030204" pitchFamily="34" charset="0"/>
                <a:cs typeface="Calibri" panose="020F0502020204030204" pitchFamily="34" charset="0"/>
              </a:rPr>
              <a:t>. </a:t>
            </a:r>
            <a:r>
              <a:rPr lang="de-DE" sz="1400" i="1" dirty="0">
                <a:latin typeface="Calibri" panose="020F0502020204030204" pitchFamily="34" charset="0"/>
                <a:cs typeface="Calibri" panose="020F0502020204030204" pitchFamily="34" charset="0"/>
              </a:rPr>
              <a:t>Ann Intern </a:t>
            </a:r>
            <a:r>
              <a:rPr lang="de-DE" sz="1400" i="1" dirty="0" err="1">
                <a:latin typeface="Calibri" panose="020F0502020204030204" pitchFamily="34" charset="0"/>
                <a:cs typeface="Calibri" panose="020F0502020204030204" pitchFamily="34" charset="0"/>
              </a:rPr>
              <a:t>Med</a:t>
            </a:r>
            <a:r>
              <a:rPr lang="de-DE" sz="1400" i="1" dirty="0">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rPr>
              <a:t>2015; 162: 276.</a:t>
            </a:r>
            <a:endParaRPr lang="en-US" sz="1400" dirty="0">
              <a:latin typeface="Calibri" panose="020F0502020204030204" pitchFamily="34" charset="0"/>
              <a:cs typeface="Calibri" panose="020F0502020204030204" pitchFamily="34" charset="0"/>
            </a:endParaRPr>
          </a:p>
        </p:txBody>
      </p:sp>
      <p:pic>
        <p:nvPicPr>
          <p:cNvPr id="6" name="Picture 3">
            <a:extLst>
              <a:ext uri="{FF2B5EF4-FFF2-40B4-BE49-F238E27FC236}">
                <a16:creationId xmlns:a16="http://schemas.microsoft.com/office/drawing/2014/main" id="{3CF44F66-F87D-074B-864D-2B33BF5DF725}"/>
              </a:ext>
            </a:extLst>
          </p:cNvPr>
          <p:cNvPicPr>
            <a:picLocks noChangeAspect="1"/>
          </p:cNvPicPr>
          <p:nvPr/>
        </p:nvPicPr>
        <p:blipFill rotWithShape="1">
          <a:blip r:embed="rId2">
            <a:extLst>
              <a:ext uri="{28A0092B-C50C-407E-A947-70E740481C1C}">
                <a14:useLocalDpi xmlns:a14="http://schemas.microsoft.com/office/drawing/2010/main" val="0"/>
              </a:ext>
            </a:extLst>
          </a:blip>
          <a:srcRect b="48026"/>
          <a:stretch/>
        </p:blipFill>
        <p:spPr bwMode="auto">
          <a:xfrm>
            <a:off x="1344469" y="365128"/>
            <a:ext cx="6455091"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1676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286B0BC-5527-B54E-915E-8922FB7439B3}"/>
              </a:ext>
            </a:extLst>
          </p:cNvPr>
          <p:cNvSpPr txBox="1"/>
          <p:nvPr/>
        </p:nvSpPr>
        <p:spPr>
          <a:xfrm>
            <a:off x="407193" y="3064928"/>
            <a:ext cx="8329613" cy="3139321"/>
          </a:xfrm>
          <a:prstGeom prst="rect">
            <a:avLst/>
          </a:prstGeom>
          <a:noFill/>
        </p:spPr>
        <p:txBody>
          <a:bodyPr wrap="square" rtlCol="0">
            <a:spAutoFit/>
          </a:bodyPr>
          <a:lstStyle/>
          <a:p>
            <a:pPr marL="257175" indent="-257175">
              <a:buFont typeface="Arial" panose="020B0604020202020204" pitchFamily="34" charset="0"/>
              <a:buChar char="•"/>
            </a:pPr>
            <a:r>
              <a:rPr lang="en-GB" dirty="0">
                <a:latin typeface="Calibri" panose="020F0502020204030204" pitchFamily="34" charset="0"/>
                <a:cs typeface="Calibri" panose="020F0502020204030204" pitchFamily="34" charset="0"/>
              </a:rPr>
              <a:t>12-month pragmatic randomised clinical trial (n = 240 patients)</a:t>
            </a:r>
          </a:p>
          <a:p>
            <a:pPr marL="257175" indent="-257175">
              <a:buFont typeface="Arial" panose="020B0604020202020204" pitchFamily="34" charset="0"/>
              <a:buChar char="•"/>
            </a:pPr>
            <a:r>
              <a:rPr lang="en-GB" dirty="0">
                <a:latin typeface="Calibri" panose="020F0502020204030204" pitchFamily="34" charset="0"/>
                <a:cs typeface="Calibri" panose="020F0502020204030204" pitchFamily="34" charset="0"/>
              </a:rPr>
              <a:t>Compared the use of opioid vs nonopioid treatment for LBP and OA</a:t>
            </a:r>
          </a:p>
          <a:p>
            <a:pPr marL="257175" indent="-257175">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57175" indent="-257175">
              <a:buFont typeface="Arial" panose="020B0604020202020204" pitchFamily="34" charset="0"/>
              <a:buChar char="•"/>
            </a:pPr>
            <a:r>
              <a:rPr lang="en-GB" dirty="0">
                <a:latin typeface="Calibri" panose="020F0502020204030204" pitchFamily="34" charset="0"/>
                <a:cs typeface="Calibri" panose="020F0502020204030204" pitchFamily="34" charset="0"/>
              </a:rPr>
              <a:t>No improvement in pain-related function over 12 months (3.4 vs 3.3 points on an 11-point scale at 12 months, respectively)</a:t>
            </a:r>
          </a:p>
          <a:p>
            <a:pPr marL="257175" indent="-257175">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57175" indent="-257175">
              <a:buFont typeface="Arial" panose="020B0604020202020204" pitchFamily="34" charset="0"/>
              <a:buChar char="•"/>
            </a:pPr>
            <a:r>
              <a:rPr lang="en-GB" dirty="0">
                <a:latin typeface="Calibri" panose="020F0502020204030204" pitchFamily="34" charset="0"/>
                <a:cs typeface="Calibri" panose="020F0502020204030204" pitchFamily="34" charset="0"/>
              </a:rPr>
              <a:t>Pain intensity was significantly better in the nonopioid group over 12 months (mean 12-month BPI severity was 4.0 for the opioid group and 3.5 for the nonopioid group (difference, 0.5 [95% CI, 0.0 to 1.0])</a:t>
            </a:r>
          </a:p>
          <a:p>
            <a:pPr marL="257175" indent="-257175">
              <a:buFont typeface="Arial" panose="020B0604020202020204" pitchFamily="34" charset="0"/>
              <a:buChar char="•"/>
            </a:pPr>
            <a:r>
              <a:rPr lang="en-GB" dirty="0">
                <a:latin typeface="Calibri" panose="020F0502020204030204" pitchFamily="34" charset="0"/>
                <a:cs typeface="Calibri" panose="020F0502020204030204" pitchFamily="34" charset="0"/>
              </a:rPr>
              <a:t>medication-related adverse symptoms were significantly more common in the opioid group over 12 months (overall </a:t>
            </a:r>
            <a:r>
              <a:rPr lang="en-GB" i="1" dirty="0">
                <a:latin typeface="Calibri" panose="020F0502020204030204" pitchFamily="34" charset="0"/>
                <a:cs typeface="Calibri" panose="020F0502020204030204" pitchFamily="34" charset="0"/>
              </a:rPr>
              <a:t>P</a:t>
            </a:r>
            <a:r>
              <a:rPr lang="en-GB" dirty="0">
                <a:latin typeface="Calibri" panose="020F0502020204030204" pitchFamily="34" charset="0"/>
                <a:cs typeface="Calibri" panose="020F0502020204030204" pitchFamily="34" charset="0"/>
              </a:rPr>
              <a:t> = 0.03)</a:t>
            </a:r>
            <a:endParaRPr lang="en-US" sz="3000" dirty="0" err="1">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2683E8A1-FB1C-A447-814C-7317BEC6633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628650" y="365126"/>
            <a:ext cx="7886700" cy="2325836"/>
          </a:xfrm>
        </p:spPr>
      </p:pic>
      <p:sp>
        <p:nvSpPr>
          <p:cNvPr id="11" name="Rectangle 10">
            <a:extLst>
              <a:ext uri="{FF2B5EF4-FFF2-40B4-BE49-F238E27FC236}">
                <a16:creationId xmlns:a16="http://schemas.microsoft.com/office/drawing/2014/main" id="{B5613ED7-DAAB-B247-ACBC-987CC3DC5564}"/>
              </a:ext>
            </a:extLst>
          </p:cNvPr>
          <p:cNvSpPr/>
          <p:nvPr/>
        </p:nvSpPr>
        <p:spPr>
          <a:xfrm>
            <a:off x="0" y="6578216"/>
            <a:ext cx="6022181" cy="307777"/>
          </a:xfrm>
          <a:prstGeom prst="rect">
            <a:avLst/>
          </a:prstGeom>
        </p:spPr>
        <p:txBody>
          <a:bodyPr wrap="square">
            <a:spAutoFit/>
          </a:bodyPr>
          <a:lstStyle/>
          <a:p>
            <a:r>
              <a:rPr lang="en-GB" sz="1400" dirty="0">
                <a:solidFill>
                  <a:srgbClr val="333333"/>
                </a:solidFill>
                <a:latin typeface="Calibri" panose="020F0502020204030204" pitchFamily="34" charset="0"/>
                <a:cs typeface="Calibri" panose="020F0502020204030204" pitchFamily="34" charset="0"/>
              </a:rPr>
              <a:t>Krebs EE, Gravely A, Nugent S, et al.  JAMA. 2018; 319: 872. </a:t>
            </a:r>
            <a:endParaRPr lang="en-US" sz="14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A2AC1DBD-EAA9-CA41-A9FD-963EC99406C9}"/>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2958077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8" y="6581001"/>
            <a:ext cx="3458191" cy="307777"/>
          </a:xfrm>
          <a:prstGeom prst="rect">
            <a:avLst/>
          </a:prstGeom>
          <a:noFill/>
        </p:spPr>
        <p:txBody>
          <a:bodyPr wrap="none" rtlCol="0">
            <a:spAutoFit/>
          </a:bodyPr>
          <a:lstStyle/>
          <a:p>
            <a:r>
              <a:rPr lang="en-GB" sz="1400" dirty="0">
                <a:latin typeface="Calibri" panose="020F0502020204030204" pitchFamily="34" charset="0"/>
                <a:cs typeface="Calibri" panose="020F0502020204030204" pitchFamily="34" charset="0"/>
              </a:rPr>
              <a:t>Chou R </a:t>
            </a:r>
            <a:r>
              <a:rPr lang="en-GB" sz="1400" i="1" dirty="0">
                <a:latin typeface="Calibri" panose="020F0502020204030204" pitchFamily="34" charset="0"/>
                <a:cs typeface="Calibri" panose="020F0502020204030204" pitchFamily="34" charset="0"/>
              </a:rPr>
              <a:t>et al</a:t>
            </a:r>
            <a:r>
              <a:rPr lang="en-GB" sz="1400" dirty="0">
                <a:latin typeface="Calibri" panose="020F0502020204030204" pitchFamily="34" charset="0"/>
                <a:cs typeface="Calibri" panose="020F0502020204030204" pitchFamily="34" charset="0"/>
              </a:rPr>
              <a:t>. </a:t>
            </a:r>
            <a:r>
              <a:rPr lang="de-DE" sz="1400" i="1" dirty="0">
                <a:latin typeface="Calibri" panose="020F0502020204030204" pitchFamily="34" charset="0"/>
                <a:cs typeface="Calibri" panose="020F0502020204030204" pitchFamily="34" charset="0"/>
              </a:rPr>
              <a:t>Ann Intern </a:t>
            </a:r>
            <a:r>
              <a:rPr lang="de-DE" sz="1400" i="1" dirty="0" err="1">
                <a:latin typeface="Calibri" panose="020F0502020204030204" pitchFamily="34" charset="0"/>
                <a:cs typeface="Calibri" panose="020F0502020204030204" pitchFamily="34" charset="0"/>
              </a:rPr>
              <a:t>Med</a:t>
            </a:r>
            <a:r>
              <a:rPr lang="de-DE" sz="1400" i="1" dirty="0">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rPr>
              <a:t>2015; 162: 276.</a:t>
            </a:r>
            <a:endParaRPr lang="en-US" sz="1400" dirty="0">
              <a:latin typeface="Calibri" panose="020F0502020204030204" pitchFamily="34" charset="0"/>
              <a:cs typeface="Calibri" panose="020F0502020204030204" pitchFamily="34" charset="0"/>
            </a:endParaRPr>
          </a:p>
        </p:txBody>
      </p:sp>
      <p:pic>
        <p:nvPicPr>
          <p:cNvPr id="6" name="Picture 3">
            <a:extLst>
              <a:ext uri="{FF2B5EF4-FFF2-40B4-BE49-F238E27FC236}">
                <a16:creationId xmlns:a16="http://schemas.microsoft.com/office/drawing/2014/main" id="{3CF44F66-F87D-074B-864D-2B33BF5DF725}"/>
              </a:ext>
            </a:extLst>
          </p:cNvPr>
          <p:cNvPicPr>
            <a:picLocks noChangeAspect="1"/>
          </p:cNvPicPr>
          <p:nvPr/>
        </p:nvPicPr>
        <p:blipFill rotWithShape="1">
          <a:blip r:embed="rId2">
            <a:extLst>
              <a:ext uri="{28A0092B-C50C-407E-A947-70E740481C1C}">
                <a14:useLocalDpi xmlns:a14="http://schemas.microsoft.com/office/drawing/2010/main" val="0"/>
              </a:ext>
            </a:extLst>
          </a:blip>
          <a:srcRect b="48026"/>
          <a:stretch/>
        </p:blipFill>
        <p:spPr bwMode="auto">
          <a:xfrm>
            <a:off x="1344460" y="365128"/>
            <a:ext cx="645509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01402B64-2BEB-4C46-9713-74D8FF9A5C68}"/>
              </a:ext>
            </a:extLst>
          </p:cNvPr>
          <p:cNvSpPr>
            <a:spLocks noGrp="1"/>
          </p:cNvSpPr>
          <p:nvPr>
            <p:ph type="title"/>
          </p:nvPr>
        </p:nvSpPr>
        <p:spPr/>
        <p:txBody>
          <a:bodyPr/>
          <a:lstStyle/>
          <a:p>
            <a:endParaRPr lang="en-GB" dirty="0"/>
          </a:p>
        </p:txBody>
      </p:sp>
      <p:sp>
        <p:nvSpPr>
          <p:cNvPr id="9" name="Content Placeholder 8">
            <a:extLst>
              <a:ext uri="{FF2B5EF4-FFF2-40B4-BE49-F238E27FC236}">
                <a16:creationId xmlns:a16="http://schemas.microsoft.com/office/drawing/2014/main" id="{8575D128-A335-E04A-9CAD-2284F9452A90}"/>
              </a:ext>
            </a:extLst>
          </p:cNvPr>
          <p:cNvSpPr>
            <a:spLocks noGrp="1"/>
          </p:cNvSpPr>
          <p:nvPr>
            <p:ph idx="1"/>
          </p:nvPr>
        </p:nvSpPr>
        <p:spPr/>
        <p:txBody>
          <a:bodyPr/>
          <a:lstStyle/>
          <a:p>
            <a:r>
              <a:rPr lang="en-GB" dirty="0"/>
              <a:t>Dose dependent risk for serious harms</a:t>
            </a:r>
            <a:endParaRPr lang="en-GB" altLang="en-US" dirty="0"/>
          </a:p>
          <a:p>
            <a:endParaRPr lang="en-GB" altLang="en-US" dirty="0"/>
          </a:p>
          <a:p>
            <a:r>
              <a:rPr lang="en-GB" altLang="en-US" dirty="0"/>
              <a:t>Increased risk of:</a:t>
            </a:r>
          </a:p>
          <a:p>
            <a:pPr lvl="1"/>
            <a:r>
              <a:rPr lang="en-GB" altLang="en-US" dirty="0"/>
              <a:t>Sexual dysfunction [OR 1.45 (CI -1.87)]</a:t>
            </a:r>
          </a:p>
          <a:p>
            <a:pPr lvl="1"/>
            <a:r>
              <a:rPr lang="en-GB" altLang="en-US" dirty="0"/>
              <a:t>Fractures [OR 1.27 (CI 1.21-1.33)]</a:t>
            </a:r>
          </a:p>
          <a:p>
            <a:pPr lvl="1"/>
            <a:r>
              <a:rPr lang="en-GB" altLang="en-US" dirty="0"/>
              <a:t>Myocardial infarction [OR 1.28 (CI 1.19-1.37)]</a:t>
            </a:r>
          </a:p>
          <a:p>
            <a:pPr lvl="1"/>
            <a:r>
              <a:rPr lang="en-GB" altLang="en-US" dirty="0"/>
              <a:t>Abuse [wide range – up to 37%]</a:t>
            </a:r>
          </a:p>
          <a:p>
            <a:pPr lvl="1"/>
            <a:r>
              <a:rPr lang="en-GB" altLang="en-US" dirty="0"/>
              <a:t>Overdose [HR 5.2 (CI 2.1-12.5)]</a:t>
            </a:r>
          </a:p>
          <a:p>
            <a:pPr lvl="1"/>
            <a:r>
              <a:rPr lang="en-GB" altLang="en-US" dirty="0"/>
              <a:t>Motor vehicle accident [OR 1.24-1.42]</a:t>
            </a:r>
          </a:p>
          <a:p>
            <a:endParaRPr lang="en-US" dirty="0"/>
          </a:p>
        </p:txBody>
      </p:sp>
    </p:spTree>
    <p:extLst>
      <p:ext uri="{BB962C8B-B14F-4D97-AF65-F5344CB8AC3E}">
        <p14:creationId xmlns:p14="http://schemas.microsoft.com/office/powerpoint/2010/main" val="2896710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211F-EF15-324F-9048-9DB6FD306EE2}"/>
              </a:ext>
            </a:extLst>
          </p:cNvPr>
          <p:cNvSpPr>
            <a:spLocks noGrp="1"/>
          </p:cNvSpPr>
          <p:nvPr>
            <p:ph type="title"/>
          </p:nvPr>
        </p:nvSpPr>
        <p:spPr/>
        <p:txBody>
          <a:bodyPr/>
          <a:lstStyle/>
          <a:p>
            <a:r>
              <a:rPr lang="en-US"/>
              <a:t>Psychiatric co-morbidities</a:t>
            </a:r>
            <a:endParaRPr lang="en-US" dirty="0"/>
          </a:p>
        </p:txBody>
      </p:sp>
      <p:sp>
        <p:nvSpPr>
          <p:cNvPr id="3" name="Content Placeholder 2">
            <a:extLst>
              <a:ext uri="{FF2B5EF4-FFF2-40B4-BE49-F238E27FC236}">
                <a16:creationId xmlns:a16="http://schemas.microsoft.com/office/drawing/2014/main" id="{A9A1DF63-EF34-8B49-92C0-70BBC2C85C77}"/>
              </a:ext>
            </a:extLst>
          </p:cNvPr>
          <p:cNvSpPr>
            <a:spLocks noGrp="1"/>
          </p:cNvSpPr>
          <p:nvPr>
            <p:ph idx="1"/>
          </p:nvPr>
        </p:nvSpPr>
        <p:spPr/>
        <p:txBody>
          <a:bodyPr/>
          <a:lstStyle/>
          <a:p>
            <a:r>
              <a:rPr lang="en-GB"/>
              <a:t>Patients with mood disorders more likely to be started on opioid treatment than those without</a:t>
            </a:r>
          </a:p>
          <a:p>
            <a:r>
              <a:rPr lang="en-GB"/>
              <a:t>Patients with depression almost twice as likely to continue taking those opioids long term</a:t>
            </a:r>
          </a:p>
          <a:p>
            <a:r>
              <a:rPr lang="en-GB"/>
              <a:t>Opioids being used to treat insomnia and stress – symptoms accompanying chronic pain – rather than the pain itself</a:t>
            </a:r>
          </a:p>
          <a:p>
            <a:r>
              <a:rPr lang="en-GB"/>
              <a:t>Dysregulation of the endogenous opioid system in borderline personality disorder, depression, stress</a:t>
            </a:r>
          </a:p>
          <a:p>
            <a:endParaRPr lang="en-US" dirty="0"/>
          </a:p>
        </p:txBody>
      </p:sp>
      <p:sp>
        <p:nvSpPr>
          <p:cNvPr id="4" name="TextBox 3">
            <a:extLst>
              <a:ext uri="{FF2B5EF4-FFF2-40B4-BE49-F238E27FC236}">
                <a16:creationId xmlns:a16="http://schemas.microsoft.com/office/drawing/2014/main" id="{3A6FD2B4-3B00-384D-AA8E-8214686FBBF5}"/>
              </a:ext>
            </a:extLst>
          </p:cNvPr>
          <p:cNvSpPr txBox="1"/>
          <p:nvPr/>
        </p:nvSpPr>
        <p:spPr>
          <a:xfrm>
            <a:off x="0" y="6284651"/>
            <a:ext cx="8895806" cy="523220"/>
          </a:xfrm>
          <a:prstGeom prst="rect">
            <a:avLst/>
          </a:prstGeom>
          <a:noFill/>
        </p:spPr>
        <p:txBody>
          <a:bodyPr wrap="square" rtlCol="0">
            <a:spAutoFit/>
          </a:bodyPr>
          <a:lstStyle/>
          <a:p>
            <a:r>
              <a:rPr lang="en-GB" sz="1400" dirty="0" err="1">
                <a:latin typeface="Calibri" panose="020F0502020204030204" pitchFamily="34" charset="0"/>
                <a:cs typeface="Calibri" panose="020F0502020204030204" pitchFamily="34" charset="0"/>
              </a:rPr>
              <a:t>Halbert</a:t>
            </a:r>
            <a:r>
              <a:rPr lang="en-GB" sz="1400" dirty="0">
                <a:latin typeface="Calibri" panose="020F0502020204030204" pitchFamily="34" charset="0"/>
                <a:cs typeface="Calibri" panose="020F0502020204030204" pitchFamily="34" charset="0"/>
              </a:rPr>
              <a:t> B, Davis R, Wee CC. Pain 2016; 157: 2452. Sullivan MD. Pain 2016; 157: 2395. </a:t>
            </a:r>
            <a:r>
              <a:rPr lang="en-GB" sz="1400" dirty="0" err="1">
                <a:latin typeface="Calibri" panose="020F0502020204030204" pitchFamily="34" charset="0"/>
                <a:cs typeface="Calibri" panose="020F0502020204030204" pitchFamily="34" charset="0"/>
              </a:rPr>
              <a:t>Prossin</a:t>
            </a:r>
            <a:r>
              <a:rPr lang="en-GB" sz="1400" dirty="0">
                <a:latin typeface="Calibri" panose="020F0502020204030204" pitchFamily="34" charset="0"/>
                <a:cs typeface="Calibri" panose="020F0502020204030204" pitchFamily="34" charset="0"/>
              </a:rPr>
              <a:t> AR, Love TM, </a:t>
            </a:r>
            <a:r>
              <a:rPr lang="en-GB" sz="1400" dirty="0" err="1">
                <a:latin typeface="Calibri" panose="020F0502020204030204" pitchFamily="34" charset="0"/>
                <a:cs typeface="Calibri" panose="020F0502020204030204" pitchFamily="34" charset="0"/>
              </a:rPr>
              <a:t>Koeppe</a:t>
            </a:r>
            <a:r>
              <a:rPr lang="en-GB" sz="1400" dirty="0">
                <a:latin typeface="Calibri" panose="020F0502020204030204" pitchFamily="34" charset="0"/>
                <a:cs typeface="Calibri" panose="020F0502020204030204" pitchFamily="34" charset="0"/>
              </a:rPr>
              <a:t> RA et al. Am J Psychiatry 2010; 167: 925.</a:t>
            </a:r>
          </a:p>
        </p:txBody>
      </p:sp>
    </p:spTree>
    <p:extLst>
      <p:ext uri="{BB962C8B-B14F-4D97-AF65-F5344CB8AC3E}">
        <p14:creationId xmlns:p14="http://schemas.microsoft.com/office/powerpoint/2010/main" val="1991392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misconception:</a:t>
            </a:r>
            <a:br>
              <a:rPr lang="en-US"/>
            </a:br>
            <a:r>
              <a:rPr lang="en-US"/>
              <a:t>Addiction thought to be rare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4032" y="1825625"/>
            <a:ext cx="4335935" cy="4351338"/>
          </a:xfrm>
        </p:spPr>
      </p:pic>
      <p:sp>
        <p:nvSpPr>
          <p:cNvPr id="5" name="Rectangle 4"/>
          <p:cNvSpPr/>
          <p:nvPr/>
        </p:nvSpPr>
        <p:spPr>
          <a:xfrm>
            <a:off x="-61157" y="6581001"/>
            <a:ext cx="3609514" cy="307777"/>
          </a:xfrm>
          <a:prstGeom prst="rect">
            <a:avLst/>
          </a:prstGeom>
        </p:spPr>
        <p:txBody>
          <a:bodyPr wrap="none">
            <a:spAutoFit/>
          </a:bodyPr>
          <a:lstStyle/>
          <a:p>
            <a:r>
              <a:rPr lang="nb-NO" sz="1400" dirty="0">
                <a:latin typeface="Calibri" panose="020F0502020204030204" pitchFamily="34" charset="0"/>
                <a:cs typeface="Calibri" panose="020F0502020204030204" pitchFamily="34" charset="0"/>
              </a:rPr>
              <a:t>Porter J, </a:t>
            </a:r>
            <a:r>
              <a:rPr lang="nb-NO" sz="1400" dirty="0" err="1">
                <a:latin typeface="Calibri" panose="020F0502020204030204" pitchFamily="34" charset="0"/>
                <a:cs typeface="Calibri" panose="020F0502020204030204" pitchFamily="34" charset="0"/>
              </a:rPr>
              <a:t>Jick</a:t>
            </a:r>
            <a:r>
              <a:rPr lang="nb-NO" sz="1400" dirty="0">
                <a:latin typeface="Calibri" panose="020F0502020204030204" pitchFamily="34" charset="0"/>
                <a:cs typeface="Calibri" panose="020F0502020204030204" pitchFamily="34" charset="0"/>
              </a:rPr>
              <a:t> H. New </a:t>
            </a:r>
            <a:r>
              <a:rPr lang="nb-NO" sz="1400" dirty="0" err="1">
                <a:latin typeface="Calibri" panose="020F0502020204030204" pitchFamily="34" charset="0"/>
                <a:cs typeface="Calibri" panose="020F0502020204030204" pitchFamily="34" charset="0"/>
              </a:rPr>
              <a:t>Engl</a:t>
            </a:r>
            <a:r>
              <a:rPr lang="nb-NO" sz="1400" dirty="0">
                <a:latin typeface="Calibri" panose="020F0502020204030204" pitchFamily="34" charset="0"/>
                <a:cs typeface="Calibri" panose="020F0502020204030204" pitchFamily="34" charset="0"/>
              </a:rPr>
              <a:t> J Med 1980; 302:123.</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4492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Retraction July 2017</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893783"/>
            <a:ext cx="7886700" cy="4215021"/>
          </a:xfrm>
        </p:spPr>
      </p:pic>
      <p:sp>
        <p:nvSpPr>
          <p:cNvPr id="5" name="Rectangle 4"/>
          <p:cNvSpPr/>
          <p:nvPr/>
        </p:nvSpPr>
        <p:spPr>
          <a:xfrm>
            <a:off x="0" y="6550223"/>
            <a:ext cx="8895806" cy="307777"/>
          </a:xfrm>
          <a:prstGeom prst="rect">
            <a:avLst/>
          </a:prstGeom>
        </p:spPr>
        <p:txBody>
          <a:bodyPr wrap="square">
            <a:spAutoFit/>
          </a:bodyPr>
          <a:lstStyle/>
          <a:p>
            <a:r>
              <a:rPr lang="en-US" sz="1400">
                <a:latin typeface="Calibri" panose="020F0502020204030204" pitchFamily="34" charset="0"/>
                <a:cs typeface="Calibri" panose="020F0502020204030204" pitchFamily="34" charset="0"/>
              </a:rPr>
              <a:t>http://</a:t>
            </a:r>
            <a:r>
              <a:rPr lang="en-US" sz="1400" err="1">
                <a:latin typeface="Calibri" panose="020F0502020204030204" pitchFamily="34" charset="0"/>
                <a:cs typeface="Calibri" panose="020F0502020204030204" pitchFamily="34" charset="0"/>
              </a:rPr>
              <a:t>retractionwatch.com</a:t>
            </a:r>
            <a:r>
              <a:rPr lang="en-US" sz="1400">
                <a:latin typeface="Calibri" panose="020F0502020204030204" pitchFamily="34" charset="0"/>
                <a:cs typeface="Calibri" panose="020F0502020204030204" pitchFamily="34" charset="0"/>
              </a:rPr>
              <a:t>/2017/06/02/nejm-issues-unusual-warning-readers-1980-letter-opioid-addiction/</a:t>
            </a:r>
          </a:p>
        </p:txBody>
      </p:sp>
    </p:spTree>
    <p:extLst>
      <p:ext uri="{BB962C8B-B14F-4D97-AF65-F5344CB8AC3E}">
        <p14:creationId xmlns:p14="http://schemas.microsoft.com/office/powerpoint/2010/main" val="3958478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Risks of running into problems with opioids</a:t>
            </a:r>
            <a:endParaRPr lang="en-US" dirty="0"/>
          </a:p>
        </p:txBody>
      </p:sp>
      <p:sp>
        <p:nvSpPr>
          <p:cNvPr id="3" name="Content Placeholder 2"/>
          <p:cNvSpPr>
            <a:spLocks noGrp="1"/>
          </p:cNvSpPr>
          <p:nvPr>
            <p:ph idx="1"/>
          </p:nvPr>
        </p:nvSpPr>
        <p:spPr/>
        <p:txBody>
          <a:bodyPr>
            <a:normAutofit/>
          </a:bodyPr>
          <a:lstStyle/>
          <a:p>
            <a:r>
              <a:rPr lang="en-US" sz="2800" dirty="0"/>
              <a:t>Patient factors</a:t>
            </a:r>
          </a:p>
          <a:p>
            <a:pPr lvl="1"/>
            <a:r>
              <a:rPr lang="en-US" sz="2400" dirty="0"/>
              <a:t>Depression/common mental health diagnoses </a:t>
            </a:r>
          </a:p>
          <a:p>
            <a:pPr lvl="1"/>
            <a:r>
              <a:rPr lang="en-US" sz="2400" dirty="0"/>
              <a:t>Alcohol misuse/non-opioid drug misuse</a:t>
            </a:r>
          </a:p>
          <a:p>
            <a:pPr lvl="1"/>
            <a:r>
              <a:rPr lang="en-US" sz="2400" dirty="0"/>
              <a:t>Opioid misuse</a:t>
            </a:r>
          </a:p>
          <a:p>
            <a:endParaRPr lang="en-US" sz="2800" dirty="0"/>
          </a:p>
          <a:p>
            <a:r>
              <a:rPr lang="en-US" sz="2800" dirty="0"/>
              <a:t>Drug factors</a:t>
            </a:r>
          </a:p>
          <a:p>
            <a:pPr lvl="1"/>
            <a:r>
              <a:rPr lang="en-US" sz="2400" dirty="0"/>
              <a:t>High doses</a:t>
            </a:r>
          </a:p>
          <a:p>
            <a:pPr lvl="1"/>
            <a:r>
              <a:rPr lang="en-US" sz="2400" dirty="0"/>
              <a:t>Multiple opioids</a:t>
            </a:r>
          </a:p>
          <a:p>
            <a:pPr lvl="1"/>
            <a:r>
              <a:rPr lang="en-US" sz="2400" dirty="0"/>
              <a:t>More potent drugs</a:t>
            </a:r>
          </a:p>
          <a:p>
            <a:pPr lvl="1"/>
            <a:r>
              <a:rPr lang="en-US" sz="2400" dirty="0"/>
              <a:t>Concurrent benzodiazepines/sedative drugs</a:t>
            </a:r>
          </a:p>
        </p:txBody>
      </p:sp>
      <p:sp>
        <p:nvSpPr>
          <p:cNvPr id="4" name="Rectangle 3">
            <a:extLst>
              <a:ext uri="{FF2B5EF4-FFF2-40B4-BE49-F238E27FC236}">
                <a16:creationId xmlns:a16="http://schemas.microsoft.com/office/drawing/2014/main" id="{CE681E13-4D12-0744-A806-95965C6408DF}"/>
              </a:ext>
            </a:extLst>
          </p:cNvPr>
          <p:cNvSpPr/>
          <p:nvPr/>
        </p:nvSpPr>
        <p:spPr>
          <a:xfrm>
            <a:off x="-991" y="6334780"/>
            <a:ext cx="9142809" cy="523220"/>
          </a:xfrm>
          <a:prstGeom prst="rect">
            <a:avLst/>
          </a:prstGeom>
        </p:spPr>
        <p:txBody>
          <a:bodyPr wrap="square">
            <a:spAutoFit/>
          </a:bodyPr>
          <a:lstStyle/>
          <a:p>
            <a:r>
              <a:rPr lang="en-GB" sz="1400" dirty="0" err="1">
                <a:latin typeface="Calibri" panose="020F0502020204030204" pitchFamily="34" charset="0"/>
              </a:rPr>
              <a:t>Wilsey</a:t>
            </a:r>
            <a:r>
              <a:rPr lang="en-GB" sz="1400" dirty="0">
                <a:latin typeface="Calibri" panose="020F0502020204030204" pitchFamily="34" charset="0"/>
              </a:rPr>
              <a:t> et al. </a:t>
            </a:r>
            <a:r>
              <a:rPr lang="en-GB" sz="1400" dirty="0">
                <a:latin typeface="Calibri,Italic"/>
              </a:rPr>
              <a:t>Pain Med 2008; 9</a:t>
            </a:r>
            <a:r>
              <a:rPr lang="en-GB" sz="1400" dirty="0">
                <a:latin typeface="Calibri" panose="020F0502020204030204" pitchFamily="34" charset="0"/>
              </a:rPr>
              <a:t>: 1107. </a:t>
            </a:r>
            <a:r>
              <a:rPr lang="en-GB" sz="1400" dirty="0" err="1">
                <a:latin typeface="Calibri" panose="020F0502020204030204" pitchFamily="34" charset="0"/>
              </a:rPr>
              <a:t>Gudin</a:t>
            </a:r>
            <a:r>
              <a:rPr lang="en-GB" sz="1400" dirty="0">
                <a:latin typeface="Calibri" panose="020F0502020204030204" pitchFamily="34" charset="0"/>
              </a:rPr>
              <a:t> et al. </a:t>
            </a:r>
            <a:r>
              <a:rPr lang="en-GB" sz="1400" dirty="0">
                <a:latin typeface="Calibri,Italic"/>
              </a:rPr>
              <a:t>Postgrad Med 2013; 125:</a:t>
            </a:r>
            <a:r>
              <a:rPr lang="en-GB" sz="1400" dirty="0">
                <a:latin typeface="Calibri" panose="020F0502020204030204" pitchFamily="34" charset="0"/>
              </a:rPr>
              <a:t>115. </a:t>
            </a:r>
            <a:r>
              <a:rPr lang="en-GB" sz="1400" dirty="0" err="1">
                <a:latin typeface="Calibri" panose="020F0502020204030204" pitchFamily="34" charset="0"/>
              </a:rPr>
              <a:t>Fishbain</a:t>
            </a:r>
            <a:r>
              <a:rPr lang="en-GB" sz="1400" dirty="0">
                <a:latin typeface="Calibri" panose="020F0502020204030204" pitchFamily="34" charset="0"/>
              </a:rPr>
              <a:t> et al. </a:t>
            </a:r>
            <a:r>
              <a:rPr lang="en-GB" sz="1400" dirty="0">
                <a:latin typeface="Calibri,Italic"/>
              </a:rPr>
              <a:t>Pain Med 2008; 9</a:t>
            </a:r>
            <a:r>
              <a:rPr lang="en-GB" sz="1400" dirty="0">
                <a:latin typeface="Calibri" panose="020F0502020204030204" pitchFamily="34" charset="0"/>
              </a:rPr>
              <a:t>: 444. Chou et al. </a:t>
            </a:r>
            <a:r>
              <a:rPr lang="en-GB" sz="1400" dirty="0">
                <a:latin typeface="Calibri,Italic"/>
              </a:rPr>
              <a:t>Ann </a:t>
            </a:r>
            <a:r>
              <a:rPr lang="en-GB" sz="1400" dirty="0" err="1">
                <a:latin typeface="Calibri,Italic"/>
              </a:rPr>
              <a:t>Int</a:t>
            </a:r>
            <a:r>
              <a:rPr lang="en-GB" sz="1400" dirty="0">
                <a:latin typeface="Calibri,Italic"/>
              </a:rPr>
              <a:t> Med 2015; 162</a:t>
            </a:r>
            <a:r>
              <a:rPr lang="en-GB" sz="1400" dirty="0">
                <a:latin typeface="Calibri" panose="020F0502020204030204" pitchFamily="34" charset="0"/>
              </a:rPr>
              <a:t>: 276. </a:t>
            </a:r>
            <a:endParaRPr lang="en-GB" sz="1400" dirty="0"/>
          </a:p>
        </p:txBody>
      </p:sp>
    </p:spTree>
    <p:extLst>
      <p:ext uri="{BB962C8B-B14F-4D97-AF65-F5344CB8AC3E}">
        <p14:creationId xmlns:p14="http://schemas.microsoft.com/office/powerpoint/2010/main" val="724203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BB50-86DA-4D4A-B8C0-AA1B01E03745}"/>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6E2D106D-0BC2-A049-81A1-6E14969F41AE}"/>
              </a:ext>
            </a:extLst>
          </p:cNvPr>
          <p:cNvSpPr>
            <a:spLocks noGrp="1"/>
          </p:cNvSpPr>
          <p:nvPr>
            <p:ph idx="1"/>
          </p:nvPr>
        </p:nvSpPr>
        <p:spPr>
          <a:xfrm>
            <a:off x="628650" y="1825625"/>
            <a:ext cx="7886700" cy="4351338"/>
          </a:xfrm>
        </p:spPr>
        <p:txBody>
          <a:bodyPr>
            <a:normAutofit/>
          </a:bodyPr>
          <a:lstStyle/>
          <a:p>
            <a:r>
              <a:rPr lang="en-GB" sz="2400" dirty="0"/>
              <a:t>What is pain?</a:t>
            </a:r>
          </a:p>
          <a:p>
            <a:r>
              <a:rPr lang="en-GB" sz="2400" dirty="0"/>
              <a:t>What are the differences between acute and chronic pain?</a:t>
            </a:r>
          </a:p>
          <a:p>
            <a:r>
              <a:rPr lang="en-GB" sz="2400" dirty="0"/>
              <a:t>What are the most common types of non-cancer chronic pain?</a:t>
            </a:r>
          </a:p>
          <a:p>
            <a:r>
              <a:rPr lang="en-GB" sz="2400" dirty="0"/>
              <a:t>What are treatments for acute pain?</a:t>
            </a:r>
          </a:p>
          <a:p>
            <a:r>
              <a:rPr lang="en-GB" sz="2400" dirty="0"/>
              <a:t>What are treatments for chronic pain?</a:t>
            </a:r>
          </a:p>
          <a:p>
            <a:r>
              <a:rPr lang="en-GB" sz="2400" dirty="0"/>
              <a:t>How effective are treatments for acute pain?</a:t>
            </a:r>
          </a:p>
          <a:p>
            <a:r>
              <a:rPr lang="en-GB" sz="2400" dirty="0"/>
              <a:t>How effective are treatments for chronic pain?</a:t>
            </a:r>
          </a:p>
        </p:txBody>
      </p:sp>
    </p:spTree>
    <p:extLst>
      <p:ext uri="{BB962C8B-B14F-4D97-AF65-F5344CB8AC3E}">
        <p14:creationId xmlns:p14="http://schemas.microsoft.com/office/powerpoint/2010/main" val="233643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gets long-term opioid therapy?</a:t>
            </a:r>
            <a:endParaRPr lang="en-US" dirty="0"/>
          </a:p>
        </p:txBody>
      </p:sp>
      <p:sp>
        <p:nvSpPr>
          <p:cNvPr id="3" name="Content Placeholder 2"/>
          <p:cNvSpPr>
            <a:spLocks noGrp="1"/>
          </p:cNvSpPr>
          <p:nvPr>
            <p:ph idx="1"/>
          </p:nvPr>
        </p:nvSpPr>
        <p:spPr/>
        <p:txBody>
          <a:bodyPr>
            <a:normAutofit/>
          </a:bodyPr>
          <a:lstStyle/>
          <a:p>
            <a:r>
              <a:rPr lang="en-US" sz="2800" dirty="0"/>
              <a:t>Patient factors</a:t>
            </a:r>
          </a:p>
          <a:p>
            <a:pPr lvl="1"/>
            <a:r>
              <a:rPr lang="en-US" sz="2400" dirty="0"/>
              <a:t>Depression/common mental health diagnoses (x3-4)</a:t>
            </a:r>
          </a:p>
          <a:p>
            <a:pPr lvl="1"/>
            <a:r>
              <a:rPr lang="en-US" sz="2400" dirty="0"/>
              <a:t>Alcohol misuse/non-opioid drug misuse (x4-5)</a:t>
            </a:r>
          </a:p>
          <a:p>
            <a:pPr lvl="1"/>
            <a:r>
              <a:rPr lang="en-US" sz="2400" dirty="0"/>
              <a:t>Opioid misuse (x5-10)</a:t>
            </a:r>
          </a:p>
          <a:p>
            <a:pPr lvl="1"/>
            <a:endParaRPr lang="en-US" sz="2400" dirty="0"/>
          </a:p>
          <a:p>
            <a:r>
              <a:rPr lang="en-US" sz="2800" dirty="0"/>
              <a:t>At risk patients are more likely to receive</a:t>
            </a:r>
          </a:p>
          <a:p>
            <a:pPr lvl="1"/>
            <a:r>
              <a:rPr lang="en-US" sz="2400" dirty="0"/>
              <a:t>High doses</a:t>
            </a:r>
          </a:p>
          <a:p>
            <a:pPr lvl="1"/>
            <a:r>
              <a:rPr lang="en-US" sz="2400" dirty="0"/>
              <a:t>Multiple opioids</a:t>
            </a:r>
          </a:p>
          <a:p>
            <a:pPr lvl="1"/>
            <a:r>
              <a:rPr lang="en-US" sz="2400" dirty="0"/>
              <a:t>More potent drugs</a:t>
            </a:r>
          </a:p>
          <a:p>
            <a:pPr lvl="1"/>
            <a:r>
              <a:rPr lang="en-US" sz="2400" dirty="0"/>
              <a:t>Concurrent benzodiazepines/sedative drugs</a:t>
            </a:r>
          </a:p>
        </p:txBody>
      </p:sp>
      <p:sp>
        <p:nvSpPr>
          <p:cNvPr id="4" name="Rectangle 3">
            <a:extLst>
              <a:ext uri="{FF2B5EF4-FFF2-40B4-BE49-F238E27FC236}">
                <a16:creationId xmlns:a16="http://schemas.microsoft.com/office/drawing/2014/main" id="{59AE7FDB-F7D8-7545-96D7-A4BD0AD60B62}"/>
              </a:ext>
            </a:extLst>
          </p:cNvPr>
          <p:cNvSpPr/>
          <p:nvPr/>
        </p:nvSpPr>
        <p:spPr>
          <a:xfrm>
            <a:off x="0" y="6550223"/>
            <a:ext cx="8795067" cy="307777"/>
          </a:xfrm>
          <a:prstGeom prst="rect">
            <a:avLst/>
          </a:prstGeom>
        </p:spPr>
        <p:txBody>
          <a:bodyPr wrap="square">
            <a:spAutoFit/>
          </a:bodyPr>
          <a:lstStyle/>
          <a:p>
            <a:r>
              <a:rPr lang="en-GB" sz="1400" dirty="0" err="1">
                <a:latin typeface="Calibri" panose="020F0502020204030204" pitchFamily="34" charset="0"/>
                <a:cs typeface="Calibri" panose="020F0502020204030204" pitchFamily="34" charset="0"/>
              </a:rPr>
              <a:t>Edlund</a:t>
            </a:r>
            <a:r>
              <a:rPr lang="en-GB" sz="1400" dirty="0">
                <a:latin typeface="Calibri" panose="020F0502020204030204" pitchFamily="34" charset="0"/>
                <a:cs typeface="Calibri" panose="020F0502020204030204" pitchFamily="34" charset="0"/>
              </a:rPr>
              <a:t> et al. </a:t>
            </a:r>
            <a:r>
              <a:rPr lang="en-GB" sz="1400" dirty="0" err="1">
                <a:latin typeface="Calibri" panose="020F0502020204030204" pitchFamily="34" charset="0"/>
                <a:cs typeface="Calibri" panose="020F0502020204030204" pitchFamily="34" charset="0"/>
              </a:rPr>
              <a:t>Clin</a:t>
            </a:r>
            <a:r>
              <a:rPr lang="en-GB" sz="1400" dirty="0">
                <a:latin typeface="Calibri" panose="020F0502020204030204" pitchFamily="34" charset="0"/>
                <a:cs typeface="Calibri" panose="020F0502020204030204" pitchFamily="34" charset="0"/>
              </a:rPr>
              <a:t> J Pain 2010; 26: 1. </a:t>
            </a:r>
            <a:r>
              <a:rPr lang="en-GB" sz="1400" dirty="0" err="1">
                <a:latin typeface="Calibri" panose="020F0502020204030204" pitchFamily="34" charset="0"/>
                <a:cs typeface="Calibri" panose="020F0502020204030204" pitchFamily="34" charset="0"/>
              </a:rPr>
              <a:t>Morasco</a:t>
            </a:r>
            <a:r>
              <a:rPr lang="en-GB" sz="1400" dirty="0">
                <a:latin typeface="Calibri" panose="020F0502020204030204" pitchFamily="34" charset="0"/>
                <a:cs typeface="Calibri" panose="020F0502020204030204" pitchFamily="34" charset="0"/>
              </a:rPr>
              <a:t> Pain 2010; 151: 625. Sullivan Pain 2010; 151: 567-568. </a:t>
            </a:r>
          </a:p>
        </p:txBody>
      </p:sp>
    </p:spTree>
    <p:extLst>
      <p:ext uri="{BB962C8B-B14F-4D97-AF65-F5344CB8AC3E}">
        <p14:creationId xmlns:p14="http://schemas.microsoft.com/office/powerpoint/2010/main" val="57939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611D0E-57E8-0C43-88BC-A5F62B5ED35E}"/>
              </a:ext>
            </a:extLst>
          </p:cNvPr>
          <p:cNvSpPr>
            <a:spLocks noGrp="1"/>
          </p:cNvSpPr>
          <p:nvPr>
            <p:ph idx="1"/>
          </p:nvPr>
        </p:nvSpPr>
        <p:spPr>
          <a:xfrm>
            <a:off x="628650" y="3027575"/>
            <a:ext cx="7886700" cy="2750903"/>
          </a:xfrm>
        </p:spPr>
        <p:txBody>
          <a:bodyPr>
            <a:normAutofit/>
          </a:bodyPr>
          <a:lstStyle/>
          <a:p>
            <a:r>
              <a:rPr lang="en-GB" sz="2400" dirty="0"/>
              <a:t>Authors' conclusions</a:t>
            </a:r>
          </a:p>
          <a:p>
            <a:pPr lvl="1"/>
            <a:r>
              <a:rPr lang="en-GB" sz="2000" dirty="0"/>
              <a:t>There is a critical lack of high‐quality evidence regarding how well high‐dose opioids work for the management of chronic non‐cancer pain in adults, and regarding the presence and severity of adverse events. No evidence‐based argument can be made on the use of high‐dose opioids, i.e. 200 mg morphine equivalent or more daily, in clinical practice. Trials typically used doses below our cut‐off; we need to know the efficacy and harm of higher doses, which are often used in clinical practice.</a:t>
            </a:r>
          </a:p>
          <a:p>
            <a:endParaRPr lang="en-US" sz="2400" dirty="0"/>
          </a:p>
        </p:txBody>
      </p:sp>
      <p:pic>
        <p:nvPicPr>
          <p:cNvPr id="5" name="Picture 4">
            <a:extLst>
              <a:ext uri="{FF2B5EF4-FFF2-40B4-BE49-F238E27FC236}">
                <a16:creationId xmlns:a16="http://schemas.microsoft.com/office/drawing/2014/main" id="{42636F18-4380-EE4F-B5EE-2DECFE608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99"/>
            <a:ext cx="9144000" cy="2015499"/>
          </a:xfrm>
          <a:prstGeom prst="rect">
            <a:avLst/>
          </a:prstGeom>
        </p:spPr>
      </p:pic>
      <p:sp>
        <p:nvSpPr>
          <p:cNvPr id="6" name="TextBox 5">
            <a:extLst>
              <a:ext uri="{FF2B5EF4-FFF2-40B4-BE49-F238E27FC236}">
                <a16:creationId xmlns:a16="http://schemas.microsoft.com/office/drawing/2014/main" id="{97C03AAA-3A14-6D44-92F7-BF6C3DA604C6}"/>
              </a:ext>
            </a:extLst>
          </p:cNvPr>
          <p:cNvSpPr txBox="1"/>
          <p:nvPr/>
        </p:nvSpPr>
        <p:spPr>
          <a:xfrm>
            <a:off x="0" y="6527756"/>
            <a:ext cx="9010996" cy="338554"/>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Els  C et al.. Cochrane Database of Systematic Reviews 2017, Issue 10. Art. No.: CD012299.</a:t>
            </a:r>
            <a:endParaRPr lang="en-US" sz="2000"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9500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4" cstate="print"/>
          <a:srcRect/>
          <a:stretch>
            <a:fillRect/>
          </a:stretch>
        </p:blipFill>
        <p:spPr bwMode="auto">
          <a:xfrm>
            <a:off x="1510914" y="1840970"/>
            <a:ext cx="2193860" cy="1137557"/>
          </a:xfrm>
          <a:prstGeom prst="rect">
            <a:avLst/>
          </a:prstGeom>
          <a:noFill/>
          <a:ln w="9525">
            <a:noFill/>
            <a:miter lim="800000"/>
            <a:headEnd/>
            <a:tailEnd/>
          </a:ln>
        </p:spPr>
      </p:pic>
      <p:graphicFrame>
        <p:nvGraphicFramePr>
          <p:cNvPr id="6" name="Object 5"/>
          <p:cNvGraphicFramePr>
            <a:graphicFrameLocks noChangeAspect="1"/>
          </p:cNvGraphicFramePr>
          <p:nvPr>
            <p:extLst/>
          </p:nvPr>
        </p:nvGraphicFramePr>
        <p:xfrm>
          <a:off x="4667259" y="1628782"/>
          <a:ext cx="2402681" cy="1659731"/>
        </p:xfrm>
        <a:graphic>
          <a:graphicData uri="http://schemas.openxmlformats.org/presentationml/2006/ole">
            <mc:AlternateContent xmlns:mc="http://schemas.openxmlformats.org/markup-compatibility/2006">
              <mc:Choice xmlns:v="urn:schemas-microsoft-com:vml" Requires="v">
                <p:oleObj spid="_x0000_s1067" name="Chart" r:id="rId5" imgW="6858000" imgH="4737100" progId="MSGraph.Chart.8">
                  <p:embed followColorScheme="full"/>
                </p:oleObj>
              </mc:Choice>
              <mc:Fallback>
                <p:oleObj name="Chart" r:id="rId5" imgW="6858000" imgH="4737100" progId="MSGraph.Chart.8">
                  <p:embed followColorScheme="full"/>
                  <p:pic>
                    <p:nvPicPr>
                      <p:cNvPr id="6" name="Object 5"/>
                      <p:cNvPicPr>
                        <a:picLocks noGrp="1" noChangeAspect="1" noChangeArrowheads="1"/>
                      </p:cNvPicPr>
                      <p:nvPr/>
                    </p:nvPicPr>
                    <p:blipFill>
                      <a:blip r:embed="rId6"/>
                      <a:srcRect/>
                      <a:stretch>
                        <a:fillRect/>
                      </a:stretch>
                    </p:blipFill>
                    <p:spPr bwMode="auto">
                      <a:xfrm>
                        <a:off x="4667259" y="1628782"/>
                        <a:ext cx="2402681" cy="1659731"/>
                      </a:xfrm>
                      <a:prstGeom prst="rect">
                        <a:avLst/>
                      </a:prstGeom>
                      <a:solidFill>
                        <a:schemeClr val="bg1"/>
                      </a:solidFill>
                    </p:spPr>
                  </p:pic>
                </p:oleObj>
              </mc:Fallback>
            </mc:AlternateContent>
          </a:graphicData>
        </a:graphic>
      </p:graphicFrame>
      <p:sp>
        <p:nvSpPr>
          <p:cNvPr id="7" name="Text Box 18"/>
          <p:cNvSpPr txBox="1">
            <a:spLocks noChangeArrowheads="1"/>
          </p:cNvSpPr>
          <p:nvPr/>
        </p:nvSpPr>
        <p:spPr bwMode="auto">
          <a:xfrm>
            <a:off x="4731650" y="3192764"/>
            <a:ext cx="2258806"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50" dirty="0">
                <a:solidFill>
                  <a:prstClr val="black"/>
                </a:solidFill>
                <a:latin typeface="Calibri"/>
              </a:rPr>
              <a:t>Dunn et al. Ann </a:t>
            </a:r>
            <a:r>
              <a:rPr lang="en-US" sz="1050" dirty="0" err="1">
                <a:solidFill>
                  <a:prstClr val="black"/>
                </a:solidFill>
                <a:latin typeface="Calibri"/>
              </a:rPr>
              <a:t>Int</a:t>
            </a:r>
            <a:r>
              <a:rPr lang="en-US" sz="1050" dirty="0">
                <a:solidFill>
                  <a:prstClr val="black"/>
                </a:solidFill>
                <a:latin typeface="Calibri"/>
              </a:rPr>
              <a:t> Med 2010.</a:t>
            </a:r>
          </a:p>
        </p:txBody>
      </p:sp>
      <p:sp>
        <p:nvSpPr>
          <p:cNvPr id="8" name="TextBox 7"/>
          <p:cNvSpPr txBox="1"/>
          <p:nvPr/>
        </p:nvSpPr>
        <p:spPr>
          <a:xfrm>
            <a:off x="5606143" y="2701869"/>
            <a:ext cx="256802" cy="184666"/>
          </a:xfrm>
          <a:prstGeom prst="rect">
            <a:avLst/>
          </a:prstGeom>
          <a:noFill/>
        </p:spPr>
        <p:txBody>
          <a:bodyPr wrap="none" rtlCol="0">
            <a:spAutoFit/>
          </a:bodyPr>
          <a:lstStyle/>
          <a:p>
            <a:pPr>
              <a:buClr>
                <a:srgbClr val="FF0000"/>
              </a:buClr>
            </a:pPr>
            <a:r>
              <a:rPr lang="en-US" sz="600" b="1" dirty="0">
                <a:solidFill>
                  <a:srgbClr val="1F497D">
                    <a:lumMod val="75000"/>
                  </a:srgbClr>
                </a:solidFill>
                <a:latin typeface="Calibri"/>
              </a:rPr>
              <a:t>ns</a:t>
            </a:r>
          </a:p>
        </p:txBody>
      </p:sp>
      <p:sp>
        <p:nvSpPr>
          <p:cNvPr id="9" name="TextBox 8"/>
          <p:cNvSpPr txBox="1"/>
          <p:nvPr/>
        </p:nvSpPr>
        <p:spPr>
          <a:xfrm>
            <a:off x="6092255" y="2359988"/>
            <a:ext cx="261610" cy="184666"/>
          </a:xfrm>
          <a:prstGeom prst="rect">
            <a:avLst/>
          </a:prstGeom>
          <a:noFill/>
        </p:spPr>
        <p:txBody>
          <a:bodyPr wrap="none" rtlCol="0">
            <a:spAutoFit/>
          </a:bodyPr>
          <a:lstStyle/>
          <a:p>
            <a:pPr>
              <a:buClr>
                <a:srgbClr val="FF0000"/>
              </a:buClr>
            </a:pPr>
            <a:r>
              <a:rPr lang="en-US" sz="600" b="1" dirty="0">
                <a:solidFill>
                  <a:srgbClr val="1F497D">
                    <a:lumMod val="75000"/>
                  </a:srgbClr>
                </a:solidFill>
                <a:latin typeface="Calibri"/>
              </a:rPr>
              <a:t>**</a:t>
            </a:r>
          </a:p>
        </p:txBody>
      </p:sp>
      <p:sp>
        <p:nvSpPr>
          <p:cNvPr id="10" name="TextBox 9"/>
          <p:cNvSpPr txBox="1"/>
          <p:nvPr/>
        </p:nvSpPr>
        <p:spPr>
          <a:xfrm>
            <a:off x="6674303" y="1763409"/>
            <a:ext cx="261610" cy="184666"/>
          </a:xfrm>
          <a:prstGeom prst="rect">
            <a:avLst/>
          </a:prstGeom>
          <a:noFill/>
        </p:spPr>
        <p:txBody>
          <a:bodyPr wrap="none" rtlCol="0">
            <a:spAutoFit/>
          </a:bodyPr>
          <a:lstStyle/>
          <a:p>
            <a:pPr>
              <a:buClr>
                <a:srgbClr val="FF0000"/>
              </a:buClr>
            </a:pPr>
            <a:r>
              <a:rPr lang="en-US" sz="600" b="1" dirty="0">
                <a:solidFill>
                  <a:srgbClr val="1F497D">
                    <a:lumMod val="75000"/>
                  </a:srgbClr>
                </a:solidFill>
                <a:latin typeface="Calibri"/>
              </a:rPr>
              <a:t>**</a:t>
            </a:r>
          </a:p>
        </p:txBody>
      </p:sp>
      <p:graphicFrame>
        <p:nvGraphicFramePr>
          <p:cNvPr id="11" name="Object 11"/>
          <p:cNvGraphicFramePr>
            <a:graphicFrameLocks noChangeAspect="1"/>
          </p:cNvGraphicFramePr>
          <p:nvPr>
            <p:extLst/>
          </p:nvPr>
        </p:nvGraphicFramePr>
        <p:xfrm>
          <a:off x="1510915" y="3446480"/>
          <a:ext cx="2509894" cy="1672976"/>
        </p:xfrm>
        <a:graphic>
          <a:graphicData uri="http://schemas.openxmlformats.org/presentationml/2006/ole">
            <mc:AlternateContent xmlns:mc="http://schemas.openxmlformats.org/markup-compatibility/2006">
              <mc:Choice xmlns:v="urn:schemas-microsoft-com:vml" Requires="v">
                <p:oleObj spid="_x0000_s1068" name="Chart" r:id="rId7" imgW="6858000" imgH="4572000" progId="MSGraph.Chart.8">
                  <p:embed followColorScheme="full"/>
                </p:oleObj>
              </mc:Choice>
              <mc:Fallback>
                <p:oleObj name="Chart" r:id="rId7" imgW="6858000" imgH="4572000" progId="MSGraph.Chart.8">
                  <p:embed followColorScheme="full"/>
                  <p:pic>
                    <p:nvPicPr>
                      <p:cNvPr id="11" name="Object 11"/>
                      <p:cNvPicPr>
                        <a:picLocks noGrp="1" noChangeAspect="1" noChangeArrowheads="1"/>
                      </p:cNvPicPr>
                      <p:nvPr/>
                    </p:nvPicPr>
                    <p:blipFill>
                      <a:blip r:embed="rId8"/>
                      <a:srcRect/>
                      <a:stretch>
                        <a:fillRect/>
                      </a:stretch>
                    </p:blipFill>
                    <p:spPr bwMode="auto">
                      <a:xfrm>
                        <a:off x="1510915" y="3446480"/>
                        <a:ext cx="2509894" cy="1672976"/>
                      </a:xfrm>
                      <a:prstGeom prst="rect">
                        <a:avLst/>
                      </a:prstGeom>
                      <a:solidFill>
                        <a:schemeClr val="bg1"/>
                      </a:solidFill>
                    </p:spPr>
                  </p:pic>
                </p:oleObj>
              </mc:Fallback>
            </mc:AlternateContent>
          </a:graphicData>
        </a:graphic>
      </p:graphicFrame>
      <p:sp>
        <p:nvSpPr>
          <p:cNvPr id="12" name="Text Box 20"/>
          <p:cNvSpPr txBox="1">
            <a:spLocks noChangeArrowheads="1"/>
          </p:cNvSpPr>
          <p:nvPr/>
        </p:nvSpPr>
        <p:spPr bwMode="auto">
          <a:xfrm>
            <a:off x="1510914" y="5034125"/>
            <a:ext cx="1955985"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dirty="0">
                <a:solidFill>
                  <a:prstClr val="black"/>
                </a:solidFill>
                <a:latin typeface="Calibri"/>
              </a:rPr>
              <a:t>Gomes et al. Arch </a:t>
            </a:r>
            <a:r>
              <a:rPr lang="en-US" sz="1050" dirty="0" err="1">
                <a:solidFill>
                  <a:prstClr val="black"/>
                </a:solidFill>
                <a:latin typeface="Calibri"/>
              </a:rPr>
              <a:t>Int</a:t>
            </a:r>
            <a:r>
              <a:rPr lang="en-US" sz="1050" dirty="0">
                <a:solidFill>
                  <a:prstClr val="black"/>
                </a:solidFill>
                <a:latin typeface="Calibri"/>
              </a:rPr>
              <a:t> Med 2011.</a:t>
            </a:r>
          </a:p>
        </p:txBody>
      </p:sp>
      <p:sp>
        <p:nvSpPr>
          <p:cNvPr id="13" name="TextBox 12"/>
          <p:cNvSpPr txBox="1"/>
          <p:nvPr/>
        </p:nvSpPr>
        <p:spPr>
          <a:xfrm>
            <a:off x="2367643" y="4279447"/>
            <a:ext cx="256802" cy="184666"/>
          </a:xfrm>
          <a:prstGeom prst="rect">
            <a:avLst/>
          </a:prstGeom>
          <a:noFill/>
        </p:spPr>
        <p:txBody>
          <a:bodyPr wrap="none" rtlCol="0">
            <a:spAutoFit/>
          </a:bodyPr>
          <a:lstStyle/>
          <a:p>
            <a:pPr>
              <a:buClr>
                <a:srgbClr val="FF0000"/>
              </a:buClr>
            </a:pPr>
            <a:r>
              <a:rPr lang="en-US" sz="600" b="1" dirty="0">
                <a:solidFill>
                  <a:srgbClr val="1F497D">
                    <a:lumMod val="75000"/>
                  </a:srgbClr>
                </a:solidFill>
                <a:latin typeface="Calibri"/>
              </a:rPr>
              <a:t>ns</a:t>
            </a:r>
          </a:p>
        </p:txBody>
      </p:sp>
      <p:sp>
        <p:nvSpPr>
          <p:cNvPr id="14" name="TextBox 13"/>
          <p:cNvSpPr txBox="1"/>
          <p:nvPr/>
        </p:nvSpPr>
        <p:spPr>
          <a:xfrm>
            <a:off x="2775857" y="3994548"/>
            <a:ext cx="261610" cy="184666"/>
          </a:xfrm>
          <a:prstGeom prst="rect">
            <a:avLst/>
          </a:prstGeom>
          <a:noFill/>
        </p:spPr>
        <p:txBody>
          <a:bodyPr wrap="none" rtlCol="0">
            <a:spAutoFit/>
          </a:bodyPr>
          <a:lstStyle/>
          <a:p>
            <a:pPr>
              <a:buClr>
                <a:srgbClr val="FF0000"/>
              </a:buClr>
            </a:pPr>
            <a:r>
              <a:rPr lang="en-US" sz="600" b="1" dirty="0">
                <a:solidFill>
                  <a:srgbClr val="1F497D">
                    <a:lumMod val="75000"/>
                  </a:srgbClr>
                </a:solidFill>
                <a:latin typeface="Calibri"/>
              </a:rPr>
              <a:t>**</a:t>
            </a:r>
          </a:p>
        </p:txBody>
      </p:sp>
      <p:sp>
        <p:nvSpPr>
          <p:cNvPr id="15" name="TextBox 14"/>
          <p:cNvSpPr txBox="1"/>
          <p:nvPr/>
        </p:nvSpPr>
        <p:spPr>
          <a:xfrm>
            <a:off x="3224893" y="3994548"/>
            <a:ext cx="261610" cy="184666"/>
          </a:xfrm>
          <a:prstGeom prst="rect">
            <a:avLst/>
          </a:prstGeom>
          <a:noFill/>
        </p:spPr>
        <p:txBody>
          <a:bodyPr wrap="none" rtlCol="0">
            <a:spAutoFit/>
          </a:bodyPr>
          <a:lstStyle/>
          <a:p>
            <a:pPr>
              <a:buClr>
                <a:srgbClr val="FF0000"/>
              </a:buClr>
            </a:pPr>
            <a:r>
              <a:rPr lang="en-US" sz="600" b="1" dirty="0">
                <a:solidFill>
                  <a:srgbClr val="1F497D">
                    <a:lumMod val="75000"/>
                  </a:srgbClr>
                </a:solidFill>
                <a:latin typeface="Calibri"/>
              </a:rPr>
              <a:t>**</a:t>
            </a:r>
          </a:p>
        </p:txBody>
      </p:sp>
      <p:sp>
        <p:nvSpPr>
          <p:cNvPr id="16" name="TextBox 15"/>
          <p:cNvSpPr txBox="1"/>
          <p:nvPr/>
        </p:nvSpPr>
        <p:spPr>
          <a:xfrm>
            <a:off x="3633107" y="3653518"/>
            <a:ext cx="261610" cy="184666"/>
          </a:xfrm>
          <a:prstGeom prst="rect">
            <a:avLst/>
          </a:prstGeom>
          <a:noFill/>
        </p:spPr>
        <p:txBody>
          <a:bodyPr wrap="none" rtlCol="0">
            <a:spAutoFit/>
          </a:bodyPr>
          <a:lstStyle/>
          <a:p>
            <a:pPr>
              <a:buClr>
                <a:srgbClr val="FF0000"/>
              </a:buClr>
            </a:pPr>
            <a:r>
              <a:rPr lang="en-US" sz="600" b="1" dirty="0">
                <a:solidFill>
                  <a:srgbClr val="1F497D">
                    <a:lumMod val="75000"/>
                  </a:srgbClr>
                </a:solidFill>
                <a:latin typeface="Calibri"/>
              </a:rPr>
              <a:t>**</a:t>
            </a:r>
          </a:p>
        </p:txBody>
      </p:sp>
      <p:sp>
        <p:nvSpPr>
          <p:cNvPr id="17" name="TextBox 3"/>
          <p:cNvSpPr txBox="1">
            <a:spLocks noChangeArrowheads="1"/>
          </p:cNvSpPr>
          <p:nvPr/>
        </p:nvSpPr>
        <p:spPr bwMode="auto">
          <a:xfrm>
            <a:off x="1455308" y="3077348"/>
            <a:ext cx="2612346" cy="253916"/>
          </a:xfrm>
          <a:prstGeom prst="rect">
            <a:avLst/>
          </a:prstGeom>
          <a:noFill/>
          <a:ln w="9525">
            <a:noFill/>
            <a:miter lim="800000"/>
            <a:headEnd/>
            <a:tailEnd/>
          </a:ln>
        </p:spPr>
        <p:txBody>
          <a:bodyPr wrap="square">
            <a:spAutoFit/>
          </a:bodyPr>
          <a:lstStyle/>
          <a:p>
            <a:r>
              <a:rPr lang="en-US" sz="1050" dirty="0" err="1">
                <a:solidFill>
                  <a:prstClr val="black"/>
                </a:solidFill>
                <a:latin typeface="Calibri"/>
              </a:rPr>
              <a:t>Paulozzi</a:t>
            </a:r>
            <a:r>
              <a:rPr lang="en-US" sz="1050" dirty="0">
                <a:solidFill>
                  <a:prstClr val="black"/>
                </a:solidFill>
                <a:latin typeface="Calibri"/>
              </a:rPr>
              <a:t> et al.  Pain Med 2012.</a:t>
            </a:r>
          </a:p>
        </p:txBody>
      </p:sp>
      <p:graphicFrame>
        <p:nvGraphicFramePr>
          <p:cNvPr id="18" name="Object 6"/>
          <p:cNvGraphicFramePr>
            <a:graphicFrameLocks noChangeAspect="1"/>
          </p:cNvGraphicFramePr>
          <p:nvPr>
            <p:extLst/>
          </p:nvPr>
        </p:nvGraphicFramePr>
        <p:xfrm>
          <a:off x="4905766" y="3537012"/>
          <a:ext cx="1875662" cy="1739838"/>
        </p:xfrm>
        <a:graphic>
          <a:graphicData uri="http://schemas.openxmlformats.org/presentationml/2006/ole">
            <mc:AlternateContent xmlns:mc="http://schemas.openxmlformats.org/markup-compatibility/2006">
              <mc:Choice xmlns:v="urn:schemas-microsoft-com:vml" Requires="v">
                <p:oleObj spid="_x0000_s1069" name="Chart" r:id="rId9" imgW="6858000" imgH="4572000" progId="MSGraph.Chart.8">
                  <p:embed followColorScheme="full"/>
                </p:oleObj>
              </mc:Choice>
              <mc:Fallback>
                <p:oleObj name="Chart" r:id="rId9" imgW="6858000" imgH="4572000" progId="MSGraph.Chart.8">
                  <p:embed followColorScheme="full"/>
                  <p:pic>
                    <p:nvPicPr>
                      <p:cNvPr id="18" name="Object 6"/>
                      <p:cNvPicPr>
                        <a:picLocks noChangeAspect="1" noChangeArrowheads="1"/>
                      </p:cNvPicPr>
                      <p:nvPr/>
                    </p:nvPicPr>
                    <p:blipFill>
                      <a:blip r:embed="rId10"/>
                      <a:srcRect/>
                      <a:stretch>
                        <a:fillRect/>
                      </a:stretch>
                    </p:blipFill>
                    <p:spPr bwMode="auto">
                      <a:xfrm>
                        <a:off x="4905766" y="3537012"/>
                        <a:ext cx="1875662" cy="1739838"/>
                      </a:xfrm>
                      <a:prstGeom prst="rect">
                        <a:avLst/>
                      </a:prstGeom>
                      <a:solidFill>
                        <a:schemeClr val="bg1"/>
                      </a:solidFill>
                    </p:spPr>
                  </p:pic>
                </p:oleObj>
              </mc:Fallback>
            </mc:AlternateContent>
          </a:graphicData>
        </a:graphic>
      </p:graphicFrame>
      <p:sp>
        <p:nvSpPr>
          <p:cNvPr id="19" name="TextBox 18"/>
          <p:cNvSpPr txBox="1"/>
          <p:nvPr/>
        </p:nvSpPr>
        <p:spPr>
          <a:xfrm>
            <a:off x="4972320" y="5211199"/>
            <a:ext cx="1616148" cy="253916"/>
          </a:xfrm>
          <a:prstGeom prst="rect">
            <a:avLst/>
          </a:prstGeom>
          <a:noFill/>
        </p:spPr>
        <p:txBody>
          <a:bodyPr wrap="none" rtlCol="0">
            <a:spAutoFit/>
          </a:bodyPr>
          <a:lstStyle/>
          <a:p>
            <a:pPr>
              <a:defRPr/>
            </a:pPr>
            <a:r>
              <a:rPr lang="en-US" sz="1050" dirty="0" err="1">
                <a:solidFill>
                  <a:prstClr val="black"/>
                </a:solidFill>
                <a:latin typeface="Calibri"/>
              </a:rPr>
              <a:t>Bohnert</a:t>
            </a:r>
            <a:r>
              <a:rPr lang="en-US" sz="1050" dirty="0">
                <a:solidFill>
                  <a:prstClr val="black"/>
                </a:solidFill>
                <a:latin typeface="Calibri"/>
              </a:rPr>
              <a:t> et al. JAMA 2011.</a:t>
            </a:r>
          </a:p>
        </p:txBody>
      </p:sp>
      <p:sp>
        <p:nvSpPr>
          <p:cNvPr id="20" name="TextBox 19"/>
          <p:cNvSpPr txBox="1"/>
          <p:nvPr/>
        </p:nvSpPr>
        <p:spPr>
          <a:xfrm>
            <a:off x="5566180" y="4645988"/>
            <a:ext cx="261610" cy="184666"/>
          </a:xfrm>
          <a:prstGeom prst="rect">
            <a:avLst/>
          </a:prstGeom>
          <a:noFill/>
        </p:spPr>
        <p:txBody>
          <a:bodyPr wrap="none" rtlCol="0">
            <a:spAutoFit/>
          </a:bodyPr>
          <a:lstStyle/>
          <a:p>
            <a:pPr>
              <a:buClr>
                <a:srgbClr val="FF0000"/>
              </a:buClr>
            </a:pPr>
            <a:r>
              <a:rPr lang="en-US" sz="600" b="1" dirty="0">
                <a:solidFill>
                  <a:srgbClr val="1F497D">
                    <a:lumMod val="75000"/>
                  </a:srgbClr>
                </a:solidFill>
                <a:latin typeface="Calibri"/>
              </a:rPr>
              <a:t>**</a:t>
            </a:r>
          </a:p>
        </p:txBody>
      </p:sp>
      <p:sp>
        <p:nvSpPr>
          <p:cNvPr id="21" name="TextBox 20"/>
          <p:cNvSpPr txBox="1"/>
          <p:nvPr/>
        </p:nvSpPr>
        <p:spPr>
          <a:xfrm>
            <a:off x="5989342" y="4198655"/>
            <a:ext cx="261610" cy="184666"/>
          </a:xfrm>
          <a:prstGeom prst="rect">
            <a:avLst/>
          </a:prstGeom>
          <a:noFill/>
        </p:spPr>
        <p:txBody>
          <a:bodyPr wrap="none" rtlCol="0">
            <a:spAutoFit/>
          </a:bodyPr>
          <a:lstStyle/>
          <a:p>
            <a:pPr>
              <a:buClr>
                <a:srgbClr val="FF0000"/>
              </a:buClr>
            </a:pPr>
            <a:r>
              <a:rPr lang="en-US" sz="600" b="1" dirty="0">
                <a:solidFill>
                  <a:srgbClr val="1F497D">
                    <a:lumMod val="75000"/>
                  </a:srgbClr>
                </a:solidFill>
                <a:latin typeface="Calibri"/>
              </a:rPr>
              <a:t>**</a:t>
            </a:r>
          </a:p>
        </p:txBody>
      </p:sp>
      <p:sp>
        <p:nvSpPr>
          <p:cNvPr id="22" name="TextBox 21"/>
          <p:cNvSpPr txBox="1"/>
          <p:nvPr/>
        </p:nvSpPr>
        <p:spPr>
          <a:xfrm>
            <a:off x="6400134" y="3832965"/>
            <a:ext cx="261610" cy="184666"/>
          </a:xfrm>
          <a:prstGeom prst="rect">
            <a:avLst/>
          </a:prstGeom>
          <a:noFill/>
        </p:spPr>
        <p:txBody>
          <a:bodyPr wrap="none" rtlCol="0">
            <a:spAutoFit/>
          </a:bodyPr>
          <a:lstStyle/>
          <a:p>
            <a:pPr>
              <a:buClr>
                <a:srgbClr val="FF0000"/>
              </a:buClr>
            </a:pPr>
            <a:r>
              <a:rPr lang="en-US" sz="600" b="1" dirty="0">
                <a:solidFill>
                  <a:srgbClr val="1F497D">
                    <a:lumMod val="75000"/>
                  </a:srgbClr>
                </a:solidFill>
                <a:latin typeface="Calibri"/>
              </a:rPr>
              <a:t>**</a:t>
            </a:r>
          </a:p>
        </p:txBody>
      </p:sp>
      <p:sp>
        <p:nvSpPr>
          <p:cNvPr id="23" name="Title 18"/>
          <p:cNvSpPr>
            <a:spLocks noGrp="1"/>
          </p:cNvSpPr>
          <p:nvPr>
            <p:ph type="title"/>
          </p:nvPr>
        </p:nvSpPr>
        <p:spPr/>
        <p:txBody>
          <a:bodyPr/>
          <a:lstStyle/>
          <a:p>
            <a:r>
              <a:rPr lang="en-US"/>
              <a:t>High opioid doses and deaths:</a:t>
            </a:r>
            <a:br>
              <a:rPr lang="en-US"/>
            </a:br>
            <a:r>
              <a:rPr lang="en-US"/>
              <a:t>a case for a dose limit</a:t>
            </a:r>
            <a:endParaRPr lang="en-US" dirty="0"/>
          </a:p>
        </p:txBody>
      </p:sp>
      <p:sp>
        <p:nvSpPr>
          <p:cNvPr id="24" name="Content Placeholder 23">
            <a:extLst>
              <a:ext uri="{FF2B5EF4-FFF2-40B4-BE49-F238E27FC236}">
                <a16:creationId xmlns:a16="http://schemas.microsoft.com/office/drawing/2014/main" id="{9D347B0D-4009-EC4F-80B6-559F3BD5407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224867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Deaths related to drug poisoning in England</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3841896"/>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 y="6524989"/>
            <a:ext cx="8861367" cy="338554"/>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Office of National Statistics Deaths Related to Drug Poisoning in England and Wales, 2009 </a:t>
            </a:r>
            <a:r>
              <a:rPr lang="mr-IN" sz="1600" dirty="0">
                <a:latin typeface="Calibri" panose="020F0502020204030204" pitchFamily="34" charset="0"/>
              </a:rPr>
              <a:t>–</a:t>
            </a:r>
            <a:r>
              <a:rPr lang="en-US" sz="1600" dirty="0">
                <a:latin typeface="Calibri" panose="020F0502020204030204" pitchFamily="34" charset="0"/>
                <a:cs typeface="Calibri" panose="020F0502020204030204" pitchFamily="34" charset="0"/>
              </a:rPr>
              <a:t> 2018.</a:t>
            </a:r>
          </a:p>
        </p:txBody>
      </p:sp>
    </p:spTree>
    <p:extLst>
      <p:ext uri="{BB962C8B-B14F-4D97-AF65-F5344CB8AC3E}">
        <p14:creationId xmlns:p14="http://schemas.microsoft.com/office/powerpoint/2010/main" val="3112433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73AF-8829-7847-A2DE-DC2699F4FA86}"/>
              </a:ext>
            </a:extLst>
          </p:cNvPr>
          <p:cNvSpPr>
            <a:spLocks noGrp="1"/>
          </p:cNvSpPr>
          <p:nvPr>
            <p:ph type="title"/>
          </p:nvPr>
        </p:nvSpPr>
        <p:spPr/>
        <p:txBody>
          <a:bodyPr>
            <a:normAutofit/>
          </a:bodyPr>
          <a:lstStyle/>
          <a:p>
            <a:r>
              <a:rPr lang="en-US" sz="4000" b="1" dirty="0">
                <a:solidFill>
                  <a:schemeClr val="tx2"/>
                </a:solidFill>
                <a:latin typeface="+mn-lt"/>
              </a:rPr>
              <a:t>Opioid prescribing</a:t>
            </a:r>
          </a:p>
        </p:txBody>
      </p:sp>
      <p:sp>
        <p:nvSpPr>
          <p:cNvPr id="3" name="Content Placeholder 2">
            <a:extLst>
              <a:ext uri="{FF2B5EF4-FFF2-40B4-BE49-F238E27FC236}">
                <a16:creationId xmlns:a16="http://schemas.microsoft.com/office/drawing/2014/main" id="{DD91EAD6-006D-DF4B-8BCE-4062FE0ED174}"/>
              </a:ext>
            </a:extLst>
          </p:cNvPr>
          <p:cNvSpPr>
            <a:spLocks noGrp="1"/>
          </p:cNvSpPr>
          <p:nvPr>
            <p:ph sz="half" idx="1"/>
          </p:nvPr>
        </p:nvSpPr>
        <p:spPr/>
        <p:txBody>
          <a:bodyPr/>
          <a:lstStyle/>
          <a:p>
            <a:r>
              <a:rPr lang="en-US"/>
              <a:t>DO NOT Prescribe</a:t>
            </a:r>
          </a:p>
          <a:p>
            <a:pPr lvl="1"/>
            <a:r>
              <a:rPr lang="en-US"/>
              <a:t>Headache</a:t>
            </a:r>
          </a:p>
          <a:p>
            <a:pPr lvl="1"/>
            <a:r>
              <a:rPr lang="en-US"/>
              <a:t>Migraine</a:t>
            </a:r>
          </a:p>
          <a:p>
            <a:pPr lvl="1"/>
            <a:r>
              <a:rPr lang="en-US"/>
              <a:t>Low back pain </a:t>
            </a:r>
          </a:p>
          <a:p>
            <a:pPr lvl="1"/>
            <a:r>
              <a:rPr lang="en-US"/>
              <a:t>Fibromyalgia</a:t>
            </a:r>
          </a:p>
          <a:p>
            <a:pPr lvl="1"/>
            <a:r>
              <a:rPr lang="en-US"/>
              <a:t>Abdominal pain</a:t>
            </a:r>
          </a:p>
          <a:p>
            <a:pPr lvl="1"/>
            <a:r>
              <a:rPr lang="en-US"/>
              <a:t>Pelvic pain</a:t>
            </a:r>
          </a:p>
          <a:p>
            <a:pPr lvl="1"/>
            <a:r>
              <a:rPr lang="en-US"/>
              <a:t>Widespread pain</a:t>
            </a:r>
            <a:endParaRPr lang="en-US" dirty="0"/>
          </a:p>
        </p:txBody>
      </p:sp>
      <p:sp>
        <p:nvSpPr>
          <p:cNvPr id="7" name="Content Placeholder 6">
            <a:extLst>
              <a:ext uri="{FF2B5EF4-FFF2-40B4-BE49-F238E27FC236}">
                <a16:creationId xmlns:a16="http://schemas.microsoft.com/office/drawing/2014/main" id="{B525230C-C4CE-E745-9559-D025919FCEC7}"/>
              </a:ext>
            </a:extLst>
          </p:cNvPr>
          <p:cNvSpPr>
            <a:spLocks noGrp="1"/>
          </p:cNvSpPr>
          <p:nvPr>
            <p:ph sz="half" idx="2"/>
          </p:nvPr>
        </p:nvSpPr>
        <p:spPr/>
        <p:txBody>
          <a:bodyPr/>
          <a:lstStyle/>
          <a:p>
            <a:r>
              <a:rPr lang="en-US"/>
              <a:t>Conditions where a trial may be justified:</a:t>
            </a:r>
          </a:p>
          <a:p>
            <a:pPr lvl="1"/>
            <a:r>
              <a:rPr lang="en-US"/>
              <a:t>Neuropathic pain</a:t>
            </a:r>
          </a:p>
          <a:p>
            <a:pPr lvl="1"/>
            <a:r>
              <a:rPr lang="en-US"/>
              <a:t>Osteoarthritis</a:t>
            </a:r>
            <a:endParaRPr lang="en-GB" dirty="0"/>
          </a:p>
        </p:txBody>
      </p:sp>
      <p:sp>
        <p:nvSpPr>
          <p:cNvPr id="6" name="Content Placeholder 2">
            <a:extLst>
              <a:ext uri="{FF2B5EF4-FFF2-40B4-BE49-F238E27FC236}">
                <a16:creationId xmlns:a16="http://schemas.microsoft.com/office/drawing/2014/main" id="{1F8573D7-4C02-BD43-9A9B-81DE69238919}"/>
              </a:ext>
            </a:extLst>
          </p:cNvPr>
          <p:cNvSpPr txBox="1">
            <a:spLocks/>
          </p:cNvSpPr>
          <p:nvPr/>
        </p:nvSpPr>
        <p:spPr>
          <a:xfrm>
            <a:off x="4869230" y="1600201"/>
            <a:ext cx="2985232" cy="43434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charset="0"/>
                <a:ea typeface="Calibri" charset="0"/>
                <a:cs typeface="Calibri"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charset="0"/>
                <a:ea typeface="Calibri" charset="0"/>
                <a:cs typeface="Calibri"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charset="0"/>
                <a:ea typeface="Calibri" charset="0"/>
                <a:cs typeface="Calibri"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charset="0"/>
                <a:ea typeface="Calibri" charset="0"/>
                <a:cs typeface="Calibri"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1901172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pPr eaLnBrk="1" hangingPunct="1"/>
            <a:r>
              <a:rPr lang="en-GB"/>
              <a:t>Opioid equivalences</a:t>
            </a:r>
          </a:p>
        </p:txBody>
      </p:sp>
      <p:sp>
        <p:nvSpPr>
          <p:cNvPr id="62467"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GB" dirty="0"/>
              <a:t>Not all opioids are the same strength!!</a:t>
            </a:r>
          </a:p>
          <a:p>
            <a:pPr eaLnBrk="1" fontAlgn="auto" hangingPunct="1">
              <a:spcAft>
                <a:spcPts val="0"/>
              </a:spcAft>
              <a:buFont typeface="Arial" pitchFamily="34" charset="0"/>
              <a:buChar char="•"/>
              <a:defRPr/>
            </a:pPr>
            <a:endParaRPr lang="en-GB" dirty="0"/>
          </a:p>
          <a:p>
            <a:pPr eaLnBrk="1" fontAlgn="auto" hangingPunct="1">
              <a:spcAft>
                <a:spcPts val="0"/>
              </a:spcAft>
              <a:buFont typeface="Arial" pitchFamily="34" charset="0"/>
              <a:buChar char="•"/>
              <a:defRPr/>
            </a:pPr>
            <a:endParaRPr lang="en-GB" dirty="0"/>
          </a:p>
          <a:p>
            <a:pPr eaLnBrk="1" fontAlgn="auto" hangingPunct="1">
              <a:spcAft>
                <a:spcPts val="0"/>
              </a:spcAft>
              <a:buFont typeface="Arial" pitchFamily="34" charset="0"/>
              <a:buChar char="•"/>
              <a:defRPr/>
            </a:pPr>
            <a:r>
              <a:rPr lang="en-GB" dirty="0"/>
              <a:t>Vary depending on source</a:t>
            </a:r>
          </a:p>
          <a:p>
            <a:pPr eaLnBrk="1" fontAlgn="auto" hangingPunct="1">
              <a:spcAft>
                <a:spcPts val="0"/>
              </a:spcAft>
              <a:buFont typeface="Arial" pitchFamily="34" charset="0"/>
              <a:buChar char="•"/>
              <a:defRPr/>
            </a:pPr>
            <a:endParaRPr lang="en-GB" dirty="0"/>
          </a:p>
          <a:p>
            <a:pPr eaLnBrk="1" fontAlgn="auto" hangingPunct="1">
              <a:spcAft>
                <a:spcPts val="0"/>
              </a:spcAft>
              <a:buFont typeface="Arial" pitchFamily="34" charset="0"/>
              <a:buChar char="•"/>
              <a:defRPr/>
            </a:pPr>
            <a:r>
              <a:rPr lang="en-GB" dirty="0"/>
              <a:t>Problems with equivalence tables or ratios</a:t>
            </a:r>
          </a:p>
          <a:p>
            <a:pPr lvl="1">
              <a:defRPr/>
            </a:pPr>
            <a:r>
              <a:rPr lang="en-GB" dirty="0"/>
              <a:t>Small studies</a:t>
            </a:r>
          </a:p>
          <a:p>
            <a:pPr lvl="1">
              <a:defRPr/>
            </a:pPr>
            <a:r>
              <a:rPr lang="en-GB" dirty="0"/>
              <a:t>Often in volunteers</a:t>
            </a:r>
          </a:p>
          <a:p>
            <a:pPr lvl="1">
              <a:defRPr/>
            </a:pPr>
            <a:r>
              <a:rPr lang="en-GB" dirty="0"/>
              <a:t>Unidirectional</a:t>
            </a:r>
          </a:p>
          <a:p>
            <a:pPr lvl="1">
              <a:defRPr/>
            </a:pPr>
            <a:endParaRPr lang="en-GB" dirty="0"/>
          </a:p>
          <a:p>
            <a:pPr>
              <a:defRPr/>
            </a:pPr>
            <a:r>
              <a:rPr lang="en-GB" dirty="0"/>
              <a:t>Need to reduce by 25-50% due to cross sensitivity</a:t>
            </a:r>
          </a:p>
        </p:txBody>
      </p:sp>
    </p:spTree>
    <p:extLst>
      <p:ext uri="{BB962C8B-B14F-4D97-AF65-F5344CB8AC3E}">
        <p14:creationId xmlns:p14="http://schemas.microsoft.com/office/powerpoint/2010/main" val="4204763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p:txBody>
          <a:bodyPr/>
          <a:lstStyle/>
          <a:p>
            <a:r>
              <a:rPr lang="en-US"/>
              <a:t>OPIOIDS AWARE</a:t>
            </a:r>
            <a:endParaRPr lang="en-US" dirty="0"/>
          </a:p>
        </p:txBody>
      </p:sp>
      <p:pic>
        <p:nvPicPr>
          <p:cNvPr id="6"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18164" r="18164"/>
          <a:stretch/>
        </p:blipFill>
        <p:spPr>
          <a:xfrm>
            <a:off x="251520" y="1772816"/>
            <a:ext cx="3881445" cy="4066032"/>
          </a:xfrm>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6306231"/>
            <a:ext cx="1872606" cy="3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4299563" y="1983569"/>
            <a:ext cx="4726333" cy="410445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dirty="0">
                <a:latin typeface="+mj-lt"/>
              </a:rPr>
              <a:t>Apply best professional practice</a:t>
            </a:r>
          </a:p>
          <a:p>
            <a:r>
              <a:rPr lang="en-US" sz="2400" dirty="0">
                <a:latin typeface="+mj-lt"/>
              </a:rPr>
              <a:t>Assess the condition, the patient and their context</a:t>
            </a:r>
          </a:p>
          <a:p>
            <a:r>
              <a:rPr lang="en-US" sz="2400" dirty="0">
                <a:latin typeface="+mj-lt"/>
              </a:rPr>
              <a:t>Understand the clinical use of the drug</a:t>
            </a:r>
          </a:p>
          <a:p>
            <a:r>
              <a:rPr lang="en-US" sz="2400" dirty="0">
                <a:latin typeface="+mj-lt"/>
              </a:rPr>
              <a:t>A structured approach to opioid prescribing</a:t>
            </a:r>
          </a:p>
          <a:p>
            <a:endParaRPr lang="en-US" sz="2400" dirty="0">
              <a:latin typeface="+mj-lt"/>
            </a:endParaRPr>
          </a:p>
          <a:p>
            <a:r>
              <a:rPr lang="en-US" sz="2400" dirty="0">
                <a:latin typeface="+mj-lt"/>
              </a:rPr>
              <a:t>Information for patients</a:t>
            </a:r>
          </a:p>
        </p:txBody>
      </p:sp>
      <p:sp>
        <p:nvSpPr>
          <p:cNvPr id="8" name="TextBox 7"/>
          <p:cNvSpPr txBox="1"/>
          <p:nvPr/>
        </p:nvSpPr>
        <p:spPr>
          <a:xfrm>
            <a:off x="0" y="6525344"/>
            <a:ext cx="5796136" cy="338554"/>
          </a:xfrm>
          <a:prstGeom prst="rect">
            <a:avLst/>
          </a:prstGeom>
          <a:noFill/>
        </p:spPr>
        <p:txBody>
          <a:bodyPr wrap="square" rtlCol="0">
            <a:spAutoFit/>
          </a:bodyPr>
          <a:lstStyle/>
          <a:p>
            <a:r>
              <a:rPr lang="en-GB" sz="1600" dirty="0"/>
              <a:t>https://</a:t>
            </a:r>
            <a:r>
              <a:rPr lang="en-GB" sz="1600" dirty="0" err="1"/>
              <a:t>www.fpm.ac.uk</a:t>
            </a:r>
            <a:r>
              <a:rPr lang="en-GB" sz="1600" dirty="0"/>
              <a:t>/faculty-of-pain-medicine/opioids-aware</a:t>
            </a:r>
          </a:p>
        </p:txBody>
      </p:sp>
    </p:spTree>
    <p:extLst>
      <p:ext uri="{BB962C8B-B14F-4D97-AF65-F5344CB8AC3E}">
        <p14:creationId xmlns:p14="http://schemas.microsoft.com/office/powerpoint/2010/main" val="3315657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2"/>
                </a:solidFill>
                <a:latin typeface="+mn-lt"/>
              </a:rPr>
              <a:t>Opioid Prescribing Resource:</a:t>
            </a:r>
            <a:br>
              <a:rPr lang="en-US" sz="4000" b="1" dirty="0">
                <a:solidFill>
                  <a:schemeClr val="tx2"/>
                </a:solidFill>
                <a:latin typeface="+mn-lt"/>
              </a:rPr>
            </a:br>
            <a:r>
              <a:rPr lang="en-US" sz="4000" b="1" dirty="0">
                <a:solidFill>
                  <a:schemeClr val="tx2"/>
                </a:solidFill>
                <a:latin typeface="+mn-lt"/>
              </a:rPr>
              <a:t>OPIOIDS AWARE</a:t>
            </a:r>
          </a:p>
        </p:txBody>
      </p:sp>
      <p:sp>
        <p:nvSpPr>
          <p:cNvPr id="4" name="Text Placeholder 3"/>
          <p:cNvSpPr>
            <a:spLocks noGrp="1"/>
          </p:cNvSpPr>
          <p:nvPr>
            <p:ph type="body" idx="1"/>
          </p:nvPr>
        </p:nvSpPr>
        <p:spPr/>
        <p:txBody>
          <a:bodyPr/>
          <a:lstStyle/>
          <a:p>
            <a:r>
              <a:rPr lang="en-US"/>
              <a:t>What is it?</a:t>
            </a:r>
            <a:endParaRPr lang="en-US" dirty="0"/>
          </a:p>
        </p:txBody>
      </p:sp>
      <p:sp>
        <p:nvSpPr>
          <p:cNvPr id="5" name="Content Placeholder 4"/>
          <p:cNvSpPr>
            <a:spLocks noGrp="1"/>
          </p:cNvSpPr>
          <p:nvPr>
            <p:ph sz="half" idx="2"/>
          </p:nvPr>
        </p:nvSpPr>
        <p:spPr/>
        <p:txBody>
          <a:bodyPr>
            <a:normAutofit fontScale="92500"/>
          </a:bodyPr>
          <a:lstStyle/>
          <a:p>
            <a:r>
              <a:rPr lang="en-US"/>
              <a:t>Evidence-based resource </a:t>
            </a:r>
            <a:r>
              <a:rPr lang="en-GB"/>
              <a:t>reviewing the harms and benefits of opioids</a:t>
            </a:r>
          </a:p>
          <a:p>
            <a:r>
              <a:rPr lang="en-GB"/>
              <a:t>Prescribers can use to make an informed clinical decision for an individual patient, influenced of course by the individual's clinical presentation, comorbidities and circumstances</a:t>
            </a:r>
          </a:p>
          <a:p>
            <a:r>
              <a:rPr lang="en-US"/>
              <a:t>On-line prescribing resource hosted by FPM</a:t>
            </a:r>
          </a:p>
          <a:p>
            <a:r>
              <a:rPr lang="en-US"/>
              <a:t>Extensive links to other sources</a:t>
            </a:r>
          </a:p>
          <a:p>
            <a:endParaRPr lang="en-US" dirty="0"/>
          </a:p>
        </p:txBody>
      </p:sp>
      <p:sp>
        <p:nvSpPr>
          <p:cNvPr id="6" name="Text Placeholder 5"/>
          <p:cNvSpPr>
            <a:spLocks noGrp="1"/>
          </p:cNvSpPr>
          <p:nvPr>
            <p:ph type="body" sz="quarter" idx="3"/>
          </p:nvPr>
        </p:nvSpPr>
        <p:spPr/>
        <p:txBody>
          <a:bodyPr/>
          <a:lstStyle/>
          <a:p>
            <a:r>
              <a:rPr lang="en-US"/>
              <a:t>What it is NOT?</a:t>
            </a:r>
            <a:endParaRPr lang="en-US" dirty="0"/>
          </a:p>
        </p:txBody>
      </p:sp>
      <p:sp>
        <p:nvSpPr>
          <p:cNvPr id="7" name="Content Placeholder 6"/>
          <p:cNvSpPr>
            <a:spLocks noGrp="1"/>
          </p:cNvSpPr>
          <p:nvPr>
            <p:ph sz="quarter" idx="4"/>
          </p:nvPr>
        </p:nvSpPr>
        <p:spPr/>
        <p:txBody>
          <a:bodyPr>
            <a:normAutofit fontScale="92500"/>
          </a:bodyPr>
          <a:lstStyle/>
          <a:p>
            <a:r>
              <a:rPr lang="en-US"/>
              <a:t>Guidance</a:t>
            </a:r>
          </a:p>
          <a:p>
            <a:endParaRPr lang="en-US"/>
          </a:p>
          <a:p>
            <a:r>
              <a:rPr lang="en-US"/>
              <a:t>A manual about how to prescribe opioids safely</a:t>
            </a:r>
          </a:p>
          <a:p>
            <a:endParaRPr lang="en-US"/>
          </a:p>
          <a:p>
            <a:r>
              <a:rPr lang="en-US"/>
              <a:t>Re-statement of information from other sources</a:t>
            </a:r>
          </a:p>
          <a:p>
            <a:endParaRPr lang="en-US" dirty="0"/>
          </a:p>
        </p:txBody>
      </p:sp>
    </p:spTree>
    <p:extLst>
      <p:ext uri="{BB962C8B-B14F-4D97-AF65-F5344CB8AC3E}">
        <p14:creationId xmlns:p14="http://schemas.microsoft.com/office/powerpoint/2010/main" val="2687327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7EA946-5FF5-FE42-AA8E-7D4DF9F03B53}"/>
              </a:ext>
            </a:extLst>
          </p:cNvPr>
          <p:cNvSpPr>
            <a:spLocks noGrp="1"/>
          </p:cNvSpPr>
          <p:nvPr>
            <p:ph type="title"/>
          </p:nvPr>
        </p:nvSpPr>
        <p:spPr/>
        <p:txBody>
          <a:bodyPr/>
          <a:lstStyle/>
          <a:p>
            <a:r>
              <a:rPr lang="en-GB" dirty="0"/>
              <a:t>Stopping opioids</a:t>
            </a:r>
          </a:p>
        </p:txBody>
      </p:sp>
      <p:sp>
        <p:nvSpPr>
          <p:cNvPr id="3" name="Content Placeholder 2">
            <a:extLst>
              <a:ext uri="{FF2B5EF4-FFF2-40B4-BE49-F238E27FC236}">
                <a16:creationId xmlns:a16="http://schemas.microsoft.com/office/drawing/2014/main" id="{8313190B-9974-FA46-BE73-3DF62654F4F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88932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Pregabalin and gabapentin misuse</a:t>
            </a:r>
            <a:endParaRPr lang="en-US" dirty="0"/>
          </a:p>
        </p:txBody>
      </p:sp>
      <p:sp>
        <p:nvSpPr>
          <p:cNvPr id="11" name="Content Placeholder 10">
            <a:extLst>
              <a:ext uri="{FF2B5EF4-FFF2-40B4-BE49-F238E27FC236}">
                <a16:creationId xmlns:a16="http://schemas.microsoft.com/office/drawing/2014/main" id="{90581262-CE26-714A-9193-B4A6D4D0A25E}"/>
              </a:ext>
            </a:extLst>
          </p:cNvPr>
          <p:cNvSpPr>
            <a:spLocks noGrp="1"/>
          </p:cNvSpPr>
          <p:nvPr>
            <p:ph idx="1"/>
          </p:nvPr>
        </p:nvSpPr>
        <p:spPr>
          <a:xfrm>
            <a:off x="285750" y="1825625"/>
            <a:ext cx="5329238" cy="4351338"/>
          </a:xfrm>
        </p:spPr>
        <p:txBody>
          <a:bodyPr>
            <a:normAutofit fontScale="92500"/>
          </a:bodyPr>
          <a:lstStyle/>
          <a:p>
            <a:r>
              <a:rPr lang="en-US" dirty="0"/>
              <a:t>Only a small proportion benefit sufficiently to notice an improvement in QoL </a:t>
            </a:r>
          </a:p>
          <a:p>
            <a:r>
              <a:rPr lang="en-US" dirty="0"/>
              <a:t>Prescribing for patients with a known or suspected history of dependence, misuse, diversion may place these people at greater risks </a:t>
            </a:r>
          </a:p>
          <a:p>
            <a:r>
              <a:rPr lang="en-US" dirty="0"/>
              <a:t>No patient should normally be excluded from access to medicines that may help them simply because of a current or past problem with misuse or dependence, increased monitoring may be required if prescription is appropriate </a:t>
            </a:r>
          </a:p>
          <a:p>
            <a:r>
              <a:rPr lang="en-US" dirty="0"/>
              <a:t>Misuse has been reported for some years in clients attending substance misuse treatment and recovery services, and within secure environment settings</a:t>
            </a:r>
          </a:p>
          <a:p>
            <a:endParaRPr lang="en-GB" dirty="0"/>
          </a:p>
        </p:txBody>
      </p:sp>
      <p:pic>
        <p:nvPicPr>
          <p:cNvPr id="5" name="Content Placeholder 6"/>
          <p:cNvPicPr>
            <a:picLocks noChangeAspect="1"/>
          </p:cNvPicPr>
          <p:nvPr/>
        </p:nvPicPr>
        <p:blipFill rotWithShape="1">
          <a:blip r:embed="rId2"/>
          <a:srcRect l="-38" r="595"/>
          <a:stretch/>
        </p:blipFill>
        <p:spPr>
          <a:xfrm>
            <a:off x="5895335" y="2096407"/>
            <a:ext cx="2991490" cy="1834760"/>
          </a:xfrm>
          <a:prstGeom prst="rect">
            <a:avLst/>
          </a:prstGeom>
        </p:spPr>
      </p:pic>
      <p:pic>
        <p:nvPicPr>
          <p:cNvPr id="6" name="Picture 5"/>
          <p:cNvPicPr>
            <a:picLocks noChangeAspect="1"/>
          </p:cNvPicPr>
          <p:nvPr/>
        </p:nvPicPr>
        <p:blipFill>
          <a:blip r:embed="rId3"/>
          <a:stretch>
            <a:fillRect/>
          </a:stretch>
        </p:blipFill>
        <p:spPr>
          <a:xfrm>
            <a:off x="5743575" y="4336885"/>
            <a:ext cx="3143250" cy="978066"/>
          </a:xfrm>
          <a:prstGeom prst="rect">
            <a:avLst/>
          </a:prstGeom>
        </p:spPr>
      </p:pic>
    </p:spTree>
    <p:extLst>
      <p:ext uri="{BB962C8B-B14F-4D97-AF65-F5344CB8AC3E}">
        <p14:creationId xmlns:p14="http://schemas.microsoft.com/office/powerpoint/2010/main" val="291536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About pain</a:t>
            </a:r>
            <a:endParaRPr lang="en-US" dirty="0"/>
          </a:p>
        </p:txBody>
      </p:sp>
      <p:sp>
        <p:nvSpPr>
          <p:cNvPr id="3" name="Content Placeholder 2"/>
          <p:cNvSpPr>
            <a:spLocks noGrp="1"/>
          </p:cNvSpPr>
          <p:nvPr>
            <p:ph idx="1"/>
          </p:nvPr>
        </p:nvSpPr>
        <p:spPr/>
        <p:txBody>
          <a:bodyPr/>
          <a:lstStyle/>
          <a:p>
            <a:r>
              <a:rPr lang="en-US"/>
              <a:t>Everyday pain is an almost universal experience</a:t>
            </a:r>
          </a:p>
          <a:p>
            <a:r>
              <a:rPr lang="en-US"/>
              <a:t>Usually pain warns us that we have injured ourselves in some way</a:t>
            </a:r>
          </a:p>
          <a:p>
            <a:r>
              <a:rPr lang="en-US"/>
              <a:t>Pain usually gets better with time and may not need to be treated</a:t>
            </a:r>
          </a:p>
          <a:p>
            <a:r>
              <a:rPr lang="en-US"/>
              <a:t>Pain is an ambiguous perception</a:t>
            </a:r>
          </a:p>
          <a:p>
            <a:r>
              <a:rPr lang="en-US"/>
              <a:t>All pain is affected by how we are feeling at the time</a:t>
            </a:r>
          </a:p>
          <a:p>
            <a:endParaRPr lang="en-US"/>
          </a:p>
          <a:p>
            <a:r>
              <a:rPr lang="en-US"/>
              <a:t>and what about pleasurable pain?</a:t>
            </a:r>
            <a:endParaRPr lang="en-US" dirty="0"/>
          </a:p>
        </p:txBody>
      </p:sp>
    </p:spTree>
    <p:extLst>
      <p:ext uri="{BB962C8B-B14F-4D97-AF65-F5344CB8AC3E}">
        <p14:creationId xmlns:p14="http://schemas.microsoft.com/office/powerpoint/2010/main" val="3057795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Increasing safety concerns </a:t>
            </a:r>
          </a:p>
        </p:txBody>
      </p:sp>
      <p:sp>
        <p:nvSpPr>
          <p:cNvPr id="3" name="Content Placeholder 2"/>
          <p:cNvSpPr>
            <a:spLocks noGrp="1"/>
          </p:cNvSpPr>
          <p:nvPr>
            <p:ph idx="1"/>
          </p:nvPr>
        </p:nvSpPr>
        <p:spPr/>
        <p:txBody>
          <a:bodyPr>
            <a:normAutofit/>
          </a:bodyPr>
          <a:lstStyle/>
          <a:p>
            <a:r>
              <a:rPr lang="en-US"/>
              <a:t>12.1 % of all urine specimens from patients with opioid addiction found to be positive for pregabalin. None of the patients concerned had a medical indication for using pregabalin</a:t>
            </a:r>
          </a:p>
          <a:p>
            <a:endParaRPr lang="en-US"/>
          </a:p>
          <a:p>
            <a:r>
              <a:rPr lang="en-US"/>
              <a:t>More likely to be prescribed gabapentin or pregabalin if</a:t>
            </a:r>
          </a:p>
          <a:p>
            <a:pPr lvl="1"/>
            <a:r>
              <a:rPr lang="en-US"/>
              <a:t>previous substance use disorder treatment or diagnosis (aOR 1.41, 95 % CI 1.31–1.52)</a:t>
            </a:r>
          </a:p>
          <a:p>
            <a:pPr lvl="1"/>
            <a:r>
              <a:rPr lang="en-US"/>
              <a:t>previously been dispensed high doses of drugs with abuse potential (aOR 1.77, 95 % CI 1.62–1.94)</a:t>
            </a:r>
          </a:p>
          <a:p>
            <a:endParaRPr lang="en-US"/>
          </a:p>
        </p:txBody>
      </p:sp>
      <p:sp>
        <p:nvSpPr>
          <p:cNvPr id="4" name="TextBox 3"/>
          <p:cNvSpPr txBox="1"/>
          <p:nvPr/>
        </p:nvSpPr>
        <p:spPr>
          <a:xfrm>
            <a:off x="0" y="6581001"/>
            <a:ext cx="6858000" cy="307777"/>
          </a:xfrm>
          <a:prstGeom prst="rect">
            <a:avLst/>
          </a:prstGeom>
          <a:noFill/>
        </p:spPr>
        <p:txBody>
          <a:bodyPr wrap="square" rtlCol="0">
            <a:spAutoFit/>
          </a:bodyPr>
          <a:lstStyle/>
          <a:p>
            <a:r>
              <a:rPr lang="en-US" sz="1400" dirty="0" err="1">
                <a:latin typeface="Calibri" panose="020F0502020204030204" pitchFamily="34" charset="0"/>
                <a:cs typeface="Calibri" panose="020F0502020204030204" pitchFamily="34" charset="0"/>
              </a:rPr>
              <a:t>Grosshans</a:t>
            </a:r>
            <a:r>
              <a:rPr lang="en-US" sz="1400" dirty="0">
                <a:latin typeface="Calibri" panose="020F0502020204030204" pitchFamily="34" charset="0"/>
                <a:cs typeface="Calibri" panose="020F0502020204030204" pitchFamily="34" charset="0"/>
              </a:rPr>
              <a:t> M et al. </a:t>
            </a:r>
            <a:r>
              <a:rPr lang="en-US" sz="1400" dirty="0" err="1">
                <a:latin typeface="Calibri" panose="020F0502020204030204" pitchFamily="34" charset="0"/>
                <a:cs typeface="Calibri" panose="020F0502020204030204" pitchFamily="34" charset="0"/>
              </a:rPr>
              <a:t>Eur</a:t>
            </a:r>
            <a:r>
              <a:rPr lang="en-US" sz="1400" dirty="0">
                <a:latin typeface="Calibri" panose="020F0502020204030204" pitchFamily="34" charset="0"/>
                <a:cs typeface="Calibri" panose="020F0502020204030204" pitchFamily="34" charset="0"/>
              </a:rPr>
              <a:t> J </a:t>
            </a:r>
            <a:r>
              <a:rPr lang="en-US" sz="1400" dirty="0" err="1">
                <a:latin typeface="Calibri" panose="020F0502020204030204" pitchFamily="34" charset="0"/>
                <a:cs typeface="Calibri" panose="020F0502020204030204" pitchFamily="34" charset="0"/>
              </a:rPr>
              <a:t>Clin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Pharmacol</a:t>
            </a:r>
            <a:r>
              <a:rPr lang="en-US" sz="1400" dirty="0">
                <a:latin typeface="Calibri" panose="020F0502020204030204" pitchFamily="34" charset="0"/>
                <a:cs typeface="Calibri" panose="020F0502020204030204" pitchFamily="34" charset="0"/>
              </a:rPr>
              <a:t> 2013; Boden R et </a:t>
            </a:r>
            <a:r>
              <a:rPr lang="en-US" sz="1400" dirty="0" err="1">
                <a:latin typeface="Calibri" panose="020F0502020204030204" pitchFamily="34" charset="0"/>
                <a:cs typeface="Calibri" panose="020F0502020204030204" pitchFamily="34" charset="0"/>
              </a:rPr>
              <a:t>Eur</a:t>
            </a:r>
            <a:r>
              <a:rPr lang="en-US" sz="1400" dirty="0">
                <a:latin typeface="Calibri" panose="020F0502020204030204" pitchFamily="34" charset="0"/>
                <a:cs typeface="Calibri" panose="020F0502020204030204" pitchFamily="34" charset="0"/>
              </a:rPr>
              <a:t> J </a:t>
            </a:r>
            <a:r>
              <a:rPr lang="en-US" sz="1400" dirty="0" err="1">
                <a:latin typeface="Calibri" panose="020F0502020204030204" pitchFamily="34" charset="0"/>
                <a:cs typeface="Calibri" panose="020F0502020204030204" pitchFamily="34" charset="0"/>
              </a:rPr>
              <a:t>Clin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Pharmacol</a:t>
            </a:r>
            <a:r>
              <a:rPr lang="en-US" sz="1400" dirty="0">
                <a:latin typeface="Calibri" panose="020F0502020204030204" pitchFamily="34" charset="0"/>
                <a:cs typeface="Calibri" panose="020F0502020204030204" pitchFamily="34" charset="0"/>
              </a:rPr>
              <a:t> 2014.</a:t>
            </a:r>
          </a:p>
        </p:txBody>
      </p:sp>
    </p:spTree>
    <p:extLst>
      <p:ext uri="{BB962C8B-B14F-4D97-AF65-F5344CB8AC3E}">
        <p14:creationId xmlns:p14="http://schemas.microsoft.com/office/powerpoint/2010/main" val="4190974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3BC66-0348-5B44-905D-9ED15A2E5153}"/>
              </a:ext>
            </a:extLst>
          </p:cNvPr>
          <p:cNvSpPr>
            <a:spLocks noGrp="1"/>
          </p:cNvSpPr>
          <p:nvPr>
            <p:ph type="title"/>
          </p:nvPr>
        </p:nvSpPr>
        <p:spPr/>
        <p:txBody>
          <a:bodyPr/>
          <a:lstStyle/>
          <a:p>
            <a:r>
              <a:rPr lang="en-US"/>
              <a:t>Gabapentin, opioids, BDZs and mortality</a:t>
            </a:r>
            <a:endParaRPr lang="en-US" dirty="0"/>
          </a:p>
        </p:txBody>
      </p:sp>
      <p:sp>
        <p:nvSpPr>
          <p:cNvPr id="4" name="Content Placeholder 2">
            <a:extLst>
              <a:ext uri="{FF2B5EF4-FFF2-40B4-BE49-F238E27FC236}">
                <a16:creationId xmlns:a16="http://schemas.microsoft.com/office/drawing/2014/main" id="{9329D876-0003-9543-B0E6-7B90A7B8D49C}"/>
              </a:ext>
            </a:extLst>
          </p:cNvPr>
          <p:cNvSpPr>
            <a:spLocks noGrp="1"/>
          </p:cNvSpPr>
          <p:nvPr>
            <p:ph idx="1"/>
          </p:nvPr>
        </p:nvSpPr>
        <p:spPr/>
        <p:txBody>
          <a:bodyPr>
            <a:normAutofit lnSpcReduction="10000"/>
          </a:bodyPr>
          <a:lstStyle/>
          <a:p>
            <a:r>
              <a:rPr lang="en-GB" dirty="0" err="1"/>
              <a:t>Gabapentinoids</a:t>
            </a:r>
            <a:r>
              <a:rPr lang="en-GB" dirty="0"/>
              <a:t> are reversible inhibitors of GABA </a:t>
            </a:r>
            <a:r>
              <a:rPr lang="en-GB" dirty="0" err="1"/>
              <a:t>transaminaseand</a:t>
            </a:r>
            <a:r>
              <a:rPr lang="en-GB" dirty="0"/>
              <a:t> </a:t>
            </a:r>
            <a:r>
              <a:rPr lang="en-GB" dirty="0" err="1"/>
              <a:t>havean</a:t>
            </a:r>
            <a:r>
              <a:rPr lang="en-GB" dirty="0"/>
              <a:t> inhibitory effects on the respiratory centre in the medulla</a:t>
            </a:r>
          </a:p>
          <a:p>
            <a:r>
              <a:rPr lang="en-GB" dirty="0" err="1"/>
              <a:t>Gabapentinoids</a:t>
            </a:r>
            <a:r>
              <a:rPr lang="en-GB" dirty="0"/>
              <a:t> reverse tolerance to opioid effects and potentiate respiratory depression</a:t>
            </a:r>
          </a:p>
          <a:p>
            <a:endParaRPr lang="en-GB" dirty="0"/>
          </a:p>
          <a:p>
            <a:r>
              <a:rPr lang="en-GB" dirty="0"/>
              <a:t>Prescription opioid use associated with risk of opioid-related death:</a:t>
            </a:r>
          </a:p>
          <a:p>
            <a:r>
              <a:rPr lang="en-GB" dirty="0"/>
              <a:t>1 in 550 chronic opioid users dying within 2.5 years of first opioid prescription</a:t>
            </a:r>
          </a:p>
          <a:p>
            <a:r>
              <a:rPr lang="en-GB" dirty="0"/>
              <a:t>Co-prescription of benzodiazepines with opioids increased the risk of overdose death 4 fold  </a:t>
            </a:r>
          </a:p>
          <a:p>
            <a:r>
              <a:rPr lang="en-GB" dirty="0"/>
              <a:t>Concomitant gabapentin use (&gt; 900mg per day) was associated with a 60% increase in the risk of opioid-related death</a:t>
            </a:r>
          </a:p>
          <a:p>
            <a:r>
              <a:rPr lang="en-GB" dirty="0"/>
              <a:t>Very high doses gabapentin associated with 2 fold increase</a:t>
            </a:r>
          </a:p>
        </p:txBody>
      </p:sp>
      <p:sp>
        <p:nvSpPr>
          <p:cNvPr id="6" name="TextBox 5">
            <a:extLst>
              <a:ext uri="{FF2B5EF4-FFF2-40B4-BE49-F238E27FC236}">
                <a16:creationId xmlns:a16="http://schemas.microsoft.com/office/drawing/2014/main" id="{EBE102D1-43FF-D943-A473-F583AEF0C744}"/>
              </a:ext>
            </a:extLst>
          </p:cNvPr>
          <p:cNvSpPr txBox="1"/>
          <p:nvPr/>
        </p:nvSpPr>
        <p:spPr>
          <a:xfrm>
            <a:off x="0" y="6581001"/>
            <a:ext cx="7658100" cy="276999"/>
          </a:xfrm>
          <a:prstGeom prst="rect">
            <a:avLst/>
          </a:prstGeom>
          <a:noFill/>
        </p:spPr>
        <p:txBody>
          <a:bodyPr wrap="square" rtlCol="0">
            <a:spAutoFit/>
          </a:bodyPr>
          <a:lstStyle/>
          <a:p>
            <a:r>
              <a:rPr lang="en-GB" sz="1200" dirty="0" err="1">
                <a:latin typeface="Calibri" panose="020F0502020204030204" pitchFamily="34" charset="0"/>
                <a:cs typeface="Calibri" panose="020F0502020204030204" pitchFamily="34" charset="0"/>
              </a:rPr>
              <a:t>Kaplovitch</a:t>
            </a:r>
            <a:r>
              <a:rPr lang="en-GB" sz="1200" dirty="0">
                <a:latin typeface="Calibri" panose="020F0502020204030204" pitchFamily="34" charset="0"/>
                <a:cs typeface="Calibri" panose="020F0502020204030204" pitchFamily="34" charset="0"/>
              </a:rPr>
              <a:t> E et al. </a:t>
            </a:r>
            <a:r>
              <a:rPr lang="en-GB" sz="1200" dirty="0" err="1">
                <a:latin typeface="Calibri" panose="020F0502020204030204" pitchFamily="34" charset="0"/>
                <a:cs typeface="Calibri" panose="020F0502020204030204" pitchFamily="34" charset="0"/>
              </a:rPr>
              <a:t>PLoS</a:t>
            </a:r>
            <a:r>
              <a:rPr lang="en-GB" sz="1200" dirty="0">
                <a:latin typeface="Calibri" panose="020F0502020204030204" pitchFamily="34" charset="0"/>
                <a:cs typeface="Calibri" panose="020F0502020204030204" pitchFamily="34" charset="0"/>
              </a:rPr>
              <a:t> ONE 2015; 10:  e0134550. Gomes T et al. </a:t>
            </a:r>
            <a:r>
              <a:rPr lang="en-GB" sz="1200" dirty="0" err="1">
                <a:latin typeface="Calibri" panose="020F0502020204030204" pitchFamily="34" charset="0"/>
                <a:cs typeface="Calibri" panose="020F0502020204030204" pitchFamily="34" charset="0"/>
              </a:rPr>
              <a:t>PLoS</a:t>
            </a:r>
            <a:r>
              <a:rPr lang="en-GB" sz="1200" dirty="0">
                <a:latin typeface="Calibri" panose="020F0502020204030204" pitchFamily="34" charset="0"/>
                <a:cs typeface="Calibri" panose="020F0502020204030204" pitchFamily="34" charset="0"/>
              </a:rPr>
              <a:t> Med 2017; 14: e1002396.</a:t>
            </a:r>
          </a:p>
        </p:txBody>
      </p:sp>
    </p:spTree>
    <p:extLst>
      <p:ext uri="{BB962C8B-B14F-4D97-AF65-F5344CB8AC3E}">
        <p14:creationId xmlns:p14="http://schemas.microsoft.com/office/powerpoint/2010/main" val="4014350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Gabapentinoid</a:t>
            </a:r>
            <a:r>
              <a:rPr lang="en-US"/>
              <a:t> related deaths in UK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0861078"/>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519446"/>
            <a:ext cx="6510421" cy="338554"/>
          </a:xfrm>
          <a:prstGeom prst="rect">
            <a:avLst/>
          </a:prstGeom>
          <a:noFill/>
        </p:spPr>
        <p:txBody>
          <a:bodyPr wrap="square" rtlCol="0">
            <a:spAutoFit/>
          </a:bodyPr>
          <a:lstStyle/>
          <a:p>
            <a:r>
              <a:rPr lang="en-US" sz="1600"/>
              <a:t>Office for National Statistics. Deaths related to drug poisoning.</a:t>
            </a:r>
          </a:p>
        </p:txBody>
      </p:sp>
    </p:spTree>
    <p:extLst>
      <p:ext uri="{BB962C8B-B14F-4D97-AF65-F5344CB8AC3E}">
        <p14:creationId xmlns:p14="http://schemas.microsoft.com/office/powerpoint/2010/main" val="4009972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A0C67C0-5A81-6C42-B9E1-B78183013BEC}"/>
              </a:ext>
            </a:extLst>
          </p:cNvPr>
          <p:cNvSpPr>
            <a:spLocks noGrp="1"/>
          </p:cNvSpPr>
          <p:nvPr>
            <p:ph type="title"/>
          </p:nvPr>
        </p:nvSpPr>
        <p:spPr/>
        <p:txBody>
          <a:bodyPr/>
          <a:lstStyle/>
          <a:p>
            <a:r>
              <a:rPr lang="en-AU" altLang="en-US" dirty="0"/>
              <a:t>Cannabis sativa</a:t>
            </a:r>
          </a:p>
        </p:txBody>
      </p:sp>
      <p:sp>
        <p:nvSpPr>
          <p:cNvPr id="11267" name="Content Placeholder 2">
            <a:extLst>
              <a:ext uri="{FF2B5EF4-FFF2-40B4-BE49-F238E27FC236}">
                <a16:creationId xmlns:a16="http://schemas.microsoft.com/office/drawing/2014/main" id="{1730B592-1573-DA4A-8DC2-6289747EFB76}"/>
              </a:ext>
            </a:extLst>
          </p:cNvPr>
          <p:cNvSpPr>
            <a:spLocks noGrp="1"/>
          </p:cNvSpPr>
          <p:nvPr>
            <p:ph idx="1"/>
          </p:nvPr>
        </p:nvSpPr>
        <p:spPr/>
        <p:txBody>
          <a:bodyPr>
            <a:normAutofit/>
          </a:bodyPr>
          <a:lstStyle/>
          <a:p>
            <a:r>
              <a:rPr lang="en-US" altLang="en-US" dirty="0"/>
              <a:t>Contains over 700 chemicals</a:t>
            </a:r>
          </a:p>
          <a:p>
            <a:r>
              <a:rPr lang="en-US" altLang="en-US" dirty="0"/>
              <a:t>At least 100 cannabinoids have been isolated </a:t>
            </a:r>
          </a:p>
          <a:p>
            <a:r>
              <a:rPr lang="en-US" dirty="0"/>
              <a:t>As cannabis is a natural product the composition depends on variety and growing conditions</a:t>
            </a:r>
          </a:p>
          <a:p>
            <a:endParaRPr lang="en-US" altLang="en-US" dirty="0"/>
          </a:p>
          <a:p>
            <a:r>
              <a:rPr lang="en-US" dirty="0"/>
              <a:t>Cannabis has become much more potent </a:t>
            </a:r>
          </a:p>
          <a:p>
            <a:pPr lvl="1"/>
            <a:r>
              <a:rPr lang="en-US" dirty="0"/>
              <a:t>genetic (selected seed varieties and cultivation of female plants)</a:t>
            </a:r>
          </a:p>
          <a:p>
            <a:pPr lvl="1"/>
            <a:r>
              <a:rPr lang="en-US" dirty="0"/>
              <a:t>variation in cannabinoids and concentration of THC, CBD, </a:t>
            </a:r>
            <a:r>
              <a:rPr lang="en-US" dirty="0" err="1"/>
              <a:t>etc</a:t>
            </a:r>
            <a:r>
              <a:rPr lang="en-US" dirty="0"/>
              <a:t> </a:t>
            </a:r>
          </a:p>
          <a:p>
            <a:pPr lvl="1"/>
            <a:r>
              <a:rPr lang="en-US" dirty="0"/>
              <a:t>environmental (hydroponic cultivation techniques, prevention of </a:t>
            </a:r>
            <a:r>
              <a:rPr lang="en-US" dirty="0" err="1"/>
              <a:t>fertilisation</a:t>
            </a:r>
            <a:r>
              <a:rPr lang="en-US" dirty="0"/>
              <a:t> and seed production)</a:t>
            </a:r>
          </a:p>
          <a:p>
            <a:pPr lvl="1"/>
            <a:r>
              <a:rPr lang="en-US" dirty="0"/>
              <a:t>freshness (the risk of storage degradation of THC is less likely today)</a:t>
            </a:r>
          </a:p>
        </p:txBody>
      </p:sp>
      <p:pic>
        <p:nvPicPr>
          <p:cNvPr id="4" name="Picture 6" descr="MQ-Fig-13-02-0">
            <a:extLst>
              <a:ext uri="{FF2B5EF4-FFF2-40B4-BE49-F238E27FC236}">
                <a16:creationId xmlns:a16="http://schemas.microsoft.com/office/drawing/2014/main" id="{980E0F91-4365-494D-98DE-C9E9D3A41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37" t="7166" r="5730" b="12035"/>
          <a:stretch>
            <a:fillRect/>
          </a:stretch>
        </p:blipFill>
        <p:spPr bwMode="auto">
          <a:xfrm>
            <a:off x="7101721" y="5491163"/>
            <a:ext cx="204227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2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27CD-F92B-C047-A85A-6C662DCEB0F0}"/>
              </a:ext>
            </a:extLst>
          </p:cNvPr>
          <p:cNvSpPr>
            <a:spLocks noGrp="1"/>
          </p:cNvSpPr>
          <p:nvPr>
            <p:ph type="title"/>
          </p:nvPr>
        </p:nvSpPr>
        <p:spPr/>
        <p:txBody>
          <a:bodyPr/>
          <a:lstStyle/>
          <a:p>
            <a:r>
              <a:rPr lang="en-US" b="1" dirty="0">
                <a:solidFill>
                  <a:schemeClr val="tx2"/>
                </a:solidFill>
                <a:latin typeface="+mn-lt"/>
              </a:rPr>
              <a:t>Cannabis: major components</a:t>
            </a:r>
          </a:p>
        </p:txBody>
      </p:sp>
      <p:sp>
        <p:nvSpPr>
          <p:cNvPr id="5" name="Text Placeholder 4">
            <a:extLst>
              <a:ext uri="{FF2B5EF4-FFF2-40B4-BE49-F238E27FC236}">
                <a16:creationId xmlns:a16="http://schemas.microsoft.com/office/drawing/2014/main" id="{13CDE8D4-A4D6-0846-8950-28A0B4D7AEE0}"/>
              </a:ext>
            </a:extLst>
          </p:cNvPr>
          <p:cNvSpPr>
            <a:spLocks noGrp="1"/>
          </p:cNvSpPr>
          <p:nvPr>
            <p:ph type="body" idx="1"/>
          </p:nvPr>
        </p:nvSpPr>
        <p:spPr/>
        <p:txBody>
          <a:bodyPr>
            <a:normAutofit/>
          </a:bodyPr>
          <a:lstStyle/>
          <a:p>
            <a:r>
              <a:rPr lang="en-US" sz="3200" dirty="0"/>
              <a:t>THC</a:t>
            </a:r>
          </a:p>
        </p:txBody>
      </p:sp>
      <p:sp>
        <p:nvSpPr>
          <p:cNvPr id="6" name="Content Placeholder 5">
            <a:extLst>
              <a:ext uri="{FF2B5EF4-FFF2-40B4-BE49-F238E27FC236}">
                <a16:creationId xmlns:a16="http://schemas.microsoft.com/office/drawing/2014/main" id="{EC0327ED-9641-AA4E-B431-83AC9E92178B}"/>
              </a:ext>
            </a:extLst>
          </p:cNvPr>
          <p:cNvSpPr>
            <a:spLocks noGrp="1"/>
          </p:cNvSpPr>
          <p:nvPr>
            <p:ph sz="half" idx="2"/>
          </p:nvPr>
        </p:nvSpPr>
        <p:spPr/>
        <p:txBody>
          <a:bodyPr>
            <a:normAutofit/>
          </a:bodyPr>
          <a:lstStyle/>
          <a:p>
            <a:r>
              <a:rPr lang="en-GB" sz="2800" dirty="0"/>
              <a:t>principal psychoactive constituent of cannabis</a:t>
            </a:r>
          </a:p>
          <a:p>
            <a:r>
              <a:rPr lang="en-US" sz="2800" dirty="0"/>
              <a:t>partial agonist activity at the CB1 receptor</a:t>
            </a:r>
          </a:p>
          <a:p>
            <a:endParaRPr lang="en-US" sz="2800" dirty="0"/>
          </a:p>
          <a:p>
            <a:r>
              <a:rPr lang="en-US" sz="2800" dirty="0"/>
              <a:t>Associated with euphoria and psychosis</a:t>
            </a:r>
          </a:p>
        </p:txBody>
      </p:sp>
      <p:sp>
        <p:nvSpPr>
          <p:cNvPr id="7" name="Text Placeholder 6">
            <a:extLst>
              <a:ext uri="{FF2B5EF4-FFF2-40B4-BE49-F238E27FC236}">
                <a16:creationId xmlns:a16="http://schemas.microsoft.com/office/drawing/2014/main" id="{A0824A44-BF2F-DC4E-B86C-D54CC796B934}"/>
              </a:ext>
            </a:extLst>
          </p:cNvPr>
          <p:cNvSpPr>
            <a:spLocks noGrp="1"/>
          </p:cNvSpPr>
          <p:nvPr>
            <p:ph type="body" sz="quarter" idx="3"/>
          </p:nvPr>
        </p:nvSpPr>
        <p:spPr/>
        <p:txBody>
          <a:bodyPr>
            <a:normAutofit/>
          </a:bodyPr>
          <a:lstStyle/>
          <a:p>
            <a:r>
              <a:rPr lang="en-US" sz="3200" dirty="0"/>
              <a:t>CBD</a:t>
            </a:r>
          </a:p>
        </p:txBody>
      </p:sp>
      <p:sp>
        <p:nvSpPr>
          <p:cNvPr id="8" name="Content Placeholder 7">
            <a:extLst>
              <a:ext uri="{FF2B5EF4-FFF2-40B4-BE49-F238E27FC236}">
                <a16:creationId xmlns:a16="http://schemas.microsoft.com/office/drawing/2014/main" id="{B3A9B528-0360-7E48-A389-CA8C26A0B5D1}"/>
              </a:ext>
            </a:extLst>
          </p:cNvPr>
          <p:cNvSpPr>
            <a:spLocks noGrp="1"/>
          </p:cNvSpPr>
          <p:nvPr>
            <p:ph sz="quarter" idx="4"/>
          </p:nvPr>
        </p:nvSpPr>
        <p:spPr/>
        <p:txBody>
          <a:bodyPr>
            <a:normAutofit/>
          </a:bodyPr>
          <a:lstStyle/>
          <a:p>
            <a:r>
              <a:rPr lang="en-US" sz="2800" dirty="0"/>
              <a:t>very low affinity for the CB1 and CB2 receptor</a:t>
            </a:r>
          </a:p>
          <a:p>
            <a:r>
              <a:rPr lang="en-US" sz="2800" dirty="0"/>
              <a:t>May be indirect antagonist at CB1 and CB2 receptors</a:t>
            </a:r>
          </a:p>
          <a:p>
            <a:endParaRPr lang="en-US" sz="2800" dirty="0"/>
          </a:p>
          <a:p>
            <a:r>
              <a:rPr lang="en-US" sz="2800" dirty="0"/>
              <a:t>May reverse some of central effects of THC</a:t>
            </a:r>
          </a:p>
        </p:txBody>
      </p:sp>
    </p:spTree>
    <p:extLst>
      <p:ext uri="{BB962C8B-B14F-4D97-AF65-F5344CB8AC3E}">
        <p14:creationId xmlns:p14="http://schemas.microsoft.com/office/powerpoint/2010/main" val="3049307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77F7-3A86-1848-BE43-11D0A474804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3814A80A-B4AB-6B46-BC60-D8DE66FD5DA8}"/>
              </a:ext>
            </a:extLst>
          </p:cNvPr>
          <p:cNvSpPr>
            <a:spLocks noGrp="1"/>
          </p:cNvSpPr>
          <p:nvPr>
            <p:ph idx="1"/>
          </p:nvPr>
        </p:nvSpPr>
        <p:spPr>
          <a:xfrm>
            <a:off x="628650" y="1887308"/>
            <a:ext cx="7886700" cy="3298786"/>
          </a:xfrm>
        </p:spPr>
        <p:txBody>
          <a:bodyPr>
            <a:normAutofit fontScale="92500" lnSpcReduction="20000"/>
          </a:bodyPr>
          <a:lstStyle/>
          <a:p>
            <a:r>
              <a:rPr lang="en-GB" dirty="0"/>
              <a:t>91 publications containing 104 studies were eligible (n = 9958 participants), including 47 randomised controlled trials (RCTs) and 57 observational studies</a:t>
            </a:r>
          </a:p>
          <a:p>
            <a:r>
              <a:rPr lang="en-GB" dirty="0"/>
              <a:t>48 studies examined neuropathic pain, 7 studies examined fibromyalgia, 1 rheumatoid arthritis, and 48 other CNCP (13 multiple sclerosis–related pain, 6 visceral pain, and 29 samples with mixed or undefined CNCP).</a:t>
            </a:r>
          </a:p>
          <a:p>
            <a:r>
              <a:rPr lang="en-GB" dirty="0"/>
              <a:t>Across RCTs, pooled event rates for 30% reduction in pain were 29.0% (cannabinoids) vs 25.9% (placebo);  NNTB 24 (95% CI 15-61)</a:t>
            </a:r>
          </a:p>
          <a:p>
            <a:r>
              <a:rPr lang="en-GB" dirty="0"/>
              <a:t>For 50% reduction in pain, PERs were 18.2% vs 14.4%; no significant difference was observed</a:t>
            </a:r>
          </a:p>
          <a:p>
            <a:r>
              <a:rPr lang="en-GB" dirty="0"/>
              <a:t>There were no significant impacts on physical or emotional functioning, and low-quality evidence of improved sleep and patient global impression of change.</a:t>
            </a:r>
          </a:p>
          <a:p>
            <a:r>
              <a:rPr lang="en-GB" dirty="0"/>
              <a:t>Evidence for effectiveness of cannabinoids in CNCP is limited.</a:t>
            </a:r>
          </a:p>
        </p:txBody>
      </p:sp>
      <p:pic>
        <p:nvPicPr>
          <p:cNvPr id="4" name="Picture 3">
            <a:extLst>
              <a:ext uri="{FF2B5EF4-FFF2-40B4-BE49-F238E27FC236}">
                <a16:creationId xmlns:a16="http://schemas.microsoft.com/office/drawing/2014/main" id="{0F52418E-CB8E-AD41-8C23-4718B9160006}"/>
              </a:ext>
            </a:extLst>
          </p:cNvPr>
          <p:cNvPicPr/>
          <p:nvPr/>
        </p:nvPicPr>
        <p:blipFill>
          <a:blip r:embed="rId2"/>
          <a:stretch>
            <a:fillRect/>
          </a:stretch>
        </p:blipFill>
        <p:spPr>
          <a:xfrm>
            <a:off x="5546407" y="5460251"/>
            <a:ext cx="3228975" cy="1143833"/>
          </a:xfrm>
          <a:prstGeom prst="rect">
            <a:avLst/>
          </a:prstGeom>
        </p:spPr>
      </p:pic>
      <p:pic>
        <p:nvPicPr>
          <p:cNvPr id="6" name="Picture 5">
            <a:extLst>
              <a:ext uri="{FF2B5EF4-FFF2-40B4-BE49-F238E27FC236}">
                <a16:creationId xmlns:a16="http://schemas.microsoft.com/office/drawing/2014/main" id="{8BDABBFC-339B-3546-98B5-5E737B01A5CD}"/>
              </a:ext>
            </a:extLst>
          </p:cNvPr>
          <p:cNvPicPr>
            <a:picLocks noChangeAspect="1"/>
          </p:cNvPicPr>
          <p:nvPr/>
        </p:nvPicPr>
        <p:blipFill>
          <a:blip r:embed="rId3"/>
          <a:stretch>
            <a:fillRect/>
          </a:stretch>
        </p:blipFill>
        <p:spPr>
          <a:xfrm>
            <a:off x="628650" y="411249"/>
            <a:ext cx="4600575" cy="1005285"/>
          </a:xfrm>
          <a:prstGeom prst="rect">
            <a:avLst/>
          </a:prstGeom>
        </p:spPr>
      </p:pic>
      <p:pic>
        <p:nvPicPr>
          <p:cNvPr id="8" name="Picture 7">
            <a:extLst>
              <a:ext uri="{FF2B5EF4-FFF2-40B4-BE49-F238E27FC236}">
                <a16:creationId xmlns:a16="http://schemas.microsoft.com/office/drawing/2014/main" id="{9005C516-59E3-884C-BF6C-4BA60E574860}"/>
              </a:ext>
            </a:extLst>
          </p:cNvPr>
          <p:cNvPicPr>
            <a:picLocks noChangeAspect="1"/>
          </p:cNvPicPr>
          <p:nvPr/>
        </p:nvPicPr>
        <p:blipFill rotWithShape="1">
          <a:blip r:embed="rId4"/>
          <a:srcRect t="2" r="44410" b="-21480"/>
          <a:stretch/>
        </p:blipFill>
        <p:spPr>
          <a:xfrm>
            <a:off x="6629825" y="365128"/>
            <a:ext cx="1885525" cy="514263"/>
          </a:xfrm>
          <a:prstGeom prst="rect">
            <a:avLst/>
          </a:prstGeom>
        </p:spPr>
      </p:pic>
      <p:sp>
        <p:nvSpPr>
          <p:cNvPr id="9" name="Rectangle 1">
            <a:extLst>
              <a:ext uri="{FF2B5EF4-FFF2-40B4-BE49-F238E27FC236}">
                <a16:creationId xmlns:a16="http://schemas.microsoft.com/office/drawing/2014/main" id="{269F67EA-84F3-3741-83AE-11D25703DA86}"/>
              </a:ext>
            </a:extLst>
          </p:cNvPr>
          <p:cNvSpPr>
            <a:spLocks noChangeArrowheads="1"/>
          </p:cNvSpPr>
          <p:nvPr/>
        </p:nvSpPr>
        <p:spPr bwMode="auto">
          <a:xfrm>
            <a:off x="0" y="6604084"/>
            <a:ext cx="313207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200" dirty="0">
                <a:solidFill>
                  <a:srgbClr val="000000"/>
                </a:solidFill>
                <a:latin typeface="Calibri" panose="020F0502020204030204" pitchFamily="34" charset="0"/>
                <a:ea typeface="Times New Roman" panose="02020603050405020304" pitchFamily="18" charset="0"/>
              </a:rPr>
              <a:t>Stockings E et al. PAIN. 2018; 159(10): 1932-54. </a:t>
            </a:r>
            <a:endParaRPr lang="en-US" altLang="en-US" sz="3000" dirty="0">
              <a:latin typeface="Arial" panose="020B0604020202020204" pitchFamily="34" charset="0"/>
            </a:endParaRPr>
          </a:p>
        </p:txBody>
      </p:sp>
    </p:spTree>
    <p:extLst>
      <p:ext uri="{BB962C8B-B14F-4D97-AF65-F5344CB8AC3E}">
        <p14:creationId xmlns:p14="http://schemas.microsoft.com/office/powerpoint/2010/main" val="1458281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E54D9E-0B39-D04C-8F47-D3CE5ADED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856459"/>
          </a:xfrm>
          <a:prstGeom prst="rect">
            <a:avLst/>
          </a:prstGeom>
        </p:spPr>
      </p:pic>
      <p:sp>
        <p:nvSpPr>
          <p:cNvPr id="8" name="Title 7">
            <a:extLst>
              <a:ext uri="{FF2B5EF4-FFF2-40B4-BE49-F238E27FC236}">
                <a16:creationId xmlns:a16="http://schemas.microsoft.com/office/drawing/2014/main" id="{C2E5CBA4-0E3A-6244-AA58-C6DD751B7D91}"/>
              </a:ext>
            </a:extLst>
          </p:cNvPr>
          <p:cNvSpPr>
            <a:spLocks noGrp="1"/>
          </p:cNvSpPr>
          <p:nvPr>
            <p:ph type="title"/>
          </p:nvPr>
        </p:nvSpPr>
        <p:spPr/>
        <p:txBody>
          <a:bodyPr/>
          <a:lstStyle/>
          <a:p>
            <a:endParaRPr lang="en-GB"/>
          </a:p>
        </p:txBody>
      </p:sp>
      <p:sp>
        <p:nvSpPr>
          <p:cNvPr id="9" name="Content Placeholder 8">
            <a:extLst>
              <a:ext uri="{FF2B5EF4-FFF2-40B4-BE49-F238E27FC236}">
                <a16:creationId xmlns:a16="http://schemas.microsoft.com/office/drawing/2014/main" id="{F9EA611B-D69E-7B4F-A110-3FF561E5CE8B}"/>
              </a:ext>
            </a:extLst>
          </p:cNvPr>
          <p:cNvSpPr>
            <a:spLocks noGrp="1"/>
          </p:cNvSpPr>
          <p:nvPr>
            <p:ph idx="1"/>
          </p:nvPr>
        </p:nvSpPr>
        <p:spPr>
          <a:xfrm>
            <a:off x="535021" y="2856459"/>
            <a:ext cx="8229600" cy="3602707"/>
          </a:xfrm>
        </p:spPr>
        <p:txBody>
          <a:bodyPr>
            <a:normAutofit lnSpcReduction="10000"/>
          </a:bodyPr>
          <a:lstStyle/>
          <a:p>
            <a:pPr marL="0" indent="0">
              <a:buNone/>
            </a:pPr>
            <a:r>
              <a:rPr lang="en-GB" dirty="0"/>
              <a:t>Chronic pain</a:t>
            </a:r>
          </a:p>
          <a:p>
            <a:r>
              <a:rPr lang="en-GB" dirty="0"/>
              <a:t>Do not offer the following to manage chronic pain in adults:</a:t>
            </a:r>
          </a:p>
          <a:p>
            <a:pPr lvl="1"/>
            <a:r>
              <a:rPr lang="en-GB" dirty="0"/>
              <a:t>Nabilone</a:t>
            </a:r>
          </a:p>
          <a:p>
            <a:pPr lvl="1"/>
            <a:r>
              <a:rPr lang="en-GB" dirty="0"/>
              <a:t>dronabinol </a:t>
            </a:r>
          </a:p>
          <a:p>
            <a:pPr lvl="1"/>
            <a:r>
              <a:rPr lang="en-GB" dirty="0"/>
              <a:t>THC (delta-9-tetrahydrocannabinol) </a:t>
            </a:r>
          </a:p>
          <a:p>
            <a:pPr lvl="1"/>
            <a:r>
              <a:rPr lang="en-GB" dirty="0"/>
              <a:t>a combination of cannabidiol (CBD) with THC. </a:t>
            </a:r>
          </a:p>
          <a:p>
            <a:pPr lvl="1"/>
            <a:endParaRPr lang="en-GB" dirty="0"/>
          </a:p>
          <a:p>
            <a:r>
              <a:rPr lang="en-GB"/>
              <a:t>Do not offer CBD to manage chronic pain in adults unless as part of a clinical trial.</a:t>
            </a:r>
            <a:endParaRPr lang="en-GB" dirty="0"/>
          </a:p>
          <a:p>
            <a:endParaRPr lang="en-GB" dirty="0"/>
          </a:p>
        </p:txBody>
      </p:sp>
    </p:spTree>
    <p:extLst>
      <p:ext uri="{BB962C8B-B14F-4D97-AF65-F5344CB8AC3E}">
        <p14:creationId xmlns:p14="http://schemas.microsoft.com/office/powerpoint/2010/main" val="1976796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4C7C-33D3-8A4C-8792-CCC71E34C38E}"/>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935BEBB5-37E7-4443-ACB7-D8D71BEF285E}"/>
              </a:ext>
            </a:extLst>
          </p:cNvPr>
          <p:cNvSpPr>
            <a:spLocks noGrp="1"/>
          </p:cNvSpPr>
          <p:nvPr>
            <p:ph idx="1"/>
          </p:nvPr>
        </p:nvSpPr>
        <p:spPr/>
        <p:txBody>
          <a:bodyPr>
            <a:normAutofit/>
          </a:bodyPr>
          <a:lstStyle/>
          <a:p>
            <a:r>
              <a:rPr lang="en-GB" sz="2800" dirty="0"/>
              <a:t>Most analgesics will be ineffective for most people</a:t>
            </a:r>
          </a:p>
          <a:p>
            <a:r>
              <a:rPr lang="en-GB" sz="2800" dirty="0"/>
              <a:t>Unable to predict who will respond to which analgesic</a:t>
            </a:r>
          </a:p>
          <a:p>
            <a:r>
              <a:rPr lang="en-GB" sz="2800" dirty="0"/>
              <a:t>When patients obtain good relief, other domains tend to improve too</a:t>
            </a:r>
          </a:p>
          <a:p>
            <a:r>
              <a:rPr lang="en-GB" sz="2800" dirty="0"/>
              <a:t>Approach should use short sequential trials (4-6 weeks) and taper in no benefit</a:t>
            </a:r>
          </a:p>
          <a:p>
            <a:endParaRPr lang="en-GB" sz="2800" dirty="0"/>
          </a:p>
          <a:p>
            <a:pPr marL="0" indent="0" algn="ctr">
              <a:buNone/>
            </a:pPr>
            <a:r>
              <a:rPr lang="en-GB" sz="2800" b="1" dirty="0">
                <a:solidFill>
                  <a:srgbClr val="FF0000"/>
                </a:solidFill>
              </a:rPr>
              <a:t>Consider SOCIOPSYOBIOLOGICAL approach</a:t>
            </a:r>
          </a:p>
        </p:txBody>
      </p:sp>
    </p:spTree>
    <p:extLst>
      <p:ext uri="{BB962C8B-B14F-4D97-AF65-F5344CB8AC3E}">
        <p14:creationId xmlns:p14="http://schemas.microsoft.com/office/powerpoint/2010/main" val="251593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8"/>
          <p:cNvSpPr txBox="1">
            <a:spLocks noChangeArrowheads="1"/>
          </p:cNvSpPr>
          <p:nvPr/>
        </p:nvSpPr>
        <p:spPr bwMode="auto">
          <a:xfrm>
            <a:off x="0" y="6504842"/>
            <a:ext cx="8229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r>
              <a:rPr lang="en-GB" sz="1600">
                <a:latin typeface="Calibri" charset="0"/>
              </a:rPr>
              <a:t>O’Neill B, Fallon M. </a:t>
            </a:r>
            <a:r>
              <a:rPr lang="en-GB" sz="1600" dirty="0">
                <a:latin typeface="Calibri" charset="0"/>
              </a:rPr>
              <a:t>Principles of palliative care and pain control. </a:t>
            </a:r>
            <a:r>
              <a:rPr lang="en-GB" sz="1600" i="1" dirty="0">
                <a:latin typeface="Calibri" charset="0"/>
              </a:rPr>
              <a:t>Br. Med. J.</a:t>
            </a:r>
            <a:r>
              <a:rPr lang="en-GB" sz="1600" dirty="0">
                <a:latin typeface="Calibri" charset="0"/>
              </a:rPr>
              <a:t> 1997; </a:t>
            </a:r>
            <a:r>
              <a:rPr lang="en-GB" sz="1600" b="1" dirty="0">
                <a:latin typeface="Calibri" charset="0"/>
              </a:rPr>
              <a:t>315</a:t>
            </a:r>
            <a:r>
              <a:rPr lang="en-GB" sz="1600" dirty="0">
                <a:latin typeface="Calibri" charset="0"/>
              </a:rPr>
              <a:t>: 801- 804.</a:t>
            </a:r>
            <a:endParaRPr lang="en-US" sz="1600" dirty="0">
              <a:latin typeface="Calibri" charset="0"/>
            </a:endParaRPr>
          </a:p>
        </p:txBody>
      </p:sp>
      <p:pic>
        <p:nvPicPr>
          <p:cNvPr id="150531" name="Picture 9" descr="juli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2133600"/>
            <a:ext cx="60801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WHO analgesic ladder</a:t>
            </a:r>
          </a:p>
        </p:txBody>
      </p:sp>
      <p:sp>
        <p:nvSpPr>
          <p:cNvPr id="5" name="&quot;No&quot; Symbol 4"/>
          <p:cNvSpPr/>
          <p:nvPr/>
        </p:nvSpPr>
        <p:spPr>
          <a:xfrm>
            <a:off x="2304617" y="1599349"/>
            <a:ext cx="4718978" cy="4155175"/>
          </a:xfrm>
          <a:prstGeom prst="noSmoking">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custDataLst>
      <p:tags r:id="rId1"/>
    </p:custDataLst>
    <p:extLst>
      <p:ext uri="{BB962C8B-B14F-4D97-AF65-F5344CB8AC3E}">
        <p14:creationId xmlns:p14="http://schemas.microsoft.com/office/powerpoint/2010/main" val="295072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2"/>
                </a:solidFill>
                <a:latin typeface="+mn-lt"/>
              </a:rPr>
              <a:t>Types of pain</a:t>
            </a:r>
          </a:p>
        </p:txBody>
      </p:sp>
      <p:sp>
        <p:nvSpPr>
          <p:cNvPr id="7" name="Text Placeholder 6">
            <a:extLst>
              <a:ext uri="{FF2B5EF4-FFF2-40B4-BE49-F238E27FC236}">
                <a16:creationId xmlns:a16="http://schemas.microsoft.com/office/drawing/2014/main" id="{0716C7E5-E38A-C24F-BC23-DC0051C9E82F}"/>
              </a:ext>
            </a:extLst>
          </p:cNvPr>
          <p:cNvSpPr>
            <a:spLocks noGrp="1"/>
          </p:cNvSpPr>
          <p:nvPr>
            <p:ph type="body" idx="1"/>
          </p:nvPr>
        </p:nvSpPr>
        <p:spPr/>
        <p:txBody>
          <a:bodyPr>
            <a:normAutofit/>
          </a:bodyPr>
          <a:lstStyle/>
          <a:p>
            <a:r>
              <a:rPr lang="en-US" sz="3200" dirty="0">
                <a:solidFill>
                  <a:schemeClr val="tx2"/>
                </a:solidFill>
              </a:rPr>
              <a:t>Acute pain </a:t>
            </a:r>
          </a:p>
        </p:txBody>
      </p:sp>
      <p:sp>
        <p:nvSpPr>
          <p:cNvPr id="5" name="Content Placeholder 4"/>
          <p:cNvSpPr>
            <a:spLocks noGrp="1"/>
          </p:cNvSpPr>
          <p:nvPr>
            <p:ph sz="half" idx="2"/>
          </p:nvPr>
        </p:nvSpPr>
        <p:spPr/>
        <p:txBody>
          <a:bodyPr/>
          <a:lstStyle/>
          <a:p>
            <a:r>
              <a:rPr lang="en-US" dirty="0"/>
              <a:t>Obvious tissue injury (e.g. injury, operation, burn)</a:t>
            </a:r>
          </a:p>
          <a:p>
            <a:r>
              <a:rPr lang="en-US" dirty="0"/>
              <a:t>May be mild or severe</a:t>
            </a:r>
          </a:p>
          <a:p>
            <a:r>
              <a:rPr lang="en-US" dirty="0"/>
              <a:t>Intensity related to extent of injury</a:t>
            </a:r>
          </a:p>
          <a:p>
            <a:r>
              <a:rPr lang="en-US" dirty="0"/>
              <a:t>Predictable time course</a:t>
            </a:r>
          </a:p>
          <a:p>
            <a:r>
              <a:rPr lang="en-US" dirty="0"/>
              <a:t>Treatments usually successful</a:t>
            </a:r>
          </a:p>
        </p:txBody>
      </p:sp>
      <p:sp>
        <p:nvSpPr>
          <p:cNvPr id="8" name="Text Placeholder 7">
            <a:extLst>
              <a:ext uri="{FF2B5EF4-FFF2-40B4-BE49-F238E27FC236}">
                <a16:creationId xmlns:a16="http://schemas.microsoft.com/office/drawing/2014/main" id="{65897D93-538C-6E4C-8043-B1391A7C6AE9}"/>
              </a:ext>
            </a:extLst>
          </p:cNvPr>
          <p:cNvSpPr>
            <a:spLocks noGrp="1"/>
          </p:cNvSpPr>
          <p:nvPr>
            <p:ph type="body" sz="quarter" idx="3"/>
          </p:nvPr>
        </p:nvSpPr>
        <p:spPr/>
        <p:txBody>
          <a:bodyPr>
            <a:normAutofit/>
          </a:bodyPr>
          <a:lstStyle/>
          <a:p>
            <a:r>
              <a:rPr lang="en-US" sz="3200" dirty="0">
                <a:solidFill>
                  <a:schemeClr val="tx2"/>
                </a:solidFill>
                <a:latin typeface="Calibri" charset="0"/>
                <a:ea typeface="Calibri" charset="0"/>
                <a:cs typeface="Calibri" charset="0"/>
              </a:rPr>
              <a:t>Persistent pain </a:t>
            </a:r>
          </a:p>
        </p:txBody>
      </p:sp>
      <p:sp>
        <p:nvSpPr>
          <p:cNvPr id="6" name="Content Placeholder 5"/>
          <p:cNvSpPr>
            <a:spLocks noGrp="1"/>
          </p:cNvSpPr>
          <p:nvPr>
            <p:ph sz="quarter" idx="4"/>
          </p:nvPr>
        </p:nvSpPr>
        <p:spPr>
          <a:prstGeom prst="rect">
            <a:avLst/>
          </a:prstGeom>
        </p:spPr>
        <p:txBody>
          <a:bodyPr>
            <a:noAutofit/>
          </a:bodyPr>
          <a:lstStyle/>
          <a:p>
            <a:r>
              <a:rPr lang="en-US" dirty="0">
                <a:latin typeface="Calibri" charset="0"/>
                <a:ea typeface="Calibri" charset="0"/>
                <a:cs typeface="Calibri" charset="0"/>
              </a:rPr>
              <a:t>e.g. back pain, neuropathic pain, fibromyalgia</a:t>
            </a:r>
          </a:p>
          <a:p>
            <a:r>
              <a:rPr lang="en-US" dirty="0">
                <a:latin typeface="Calibri" charset="0"/>
                <a:ea typeface="Calibri" charset="0"/>
                <a:cs typeface="Calibri" charset="0"/>
              </a:rPr>
              <a:t>Often severe</a:t>
            </a:r>
          </a:p>
          <a:p>
            <a:r>
              <a:rPr lang="en-US" dirty="0">
                <a:latin typeface="Calibri" charset="0"/>
                <a:ea typeface="Calibri" charset="0"/>
                <a:cs typeface="Calibri" charset="0"/>
              </a:rPr>
              <a:t>May be no obvious pathologic process</a:t>
            </a:r>
          </a:p>
          <a:p>
            <a:r>
              <a:rPr lang="en-US" dirty="0">
                <a:latin typeface="Calibri" charset="0"/>
                <a:ea typeface="Calibri" charset="0"/>
                <a:cs typeface="Calibri" charset="0"/>
              </a:rPr>
              <a:t>Intensity unrelated to tissue injury</a:t>
            </a:r>
          </a:p>
          <a:p>
            <a:r>
              <a:rPr lang="en-US" dirty="0">
                <a:latin typeface="Calibri" charset="0"/>
                <a:ea typeface="Calibri" charset="0"/>
                <a:cs typeface="Calibri" charset="0"/>
              </a:rPr>
              <a:t>Unpredictable time course</a:t>
            </a:r>
          </a:p>
          <a:p>
            <a:r>
              <a:rPr lang="en-US" dirty="0">
                <a:latin typeface="Calibri" charset="0"/>
                <a:ea typeface="Calibri" charset="0"/>
                <a:cs typeface="Calibri" charset="0"/>
              </a:rPr>
              <a:t>Difficult to treat</a:t>
            </a:r>
          </a:p>
        </p:txBody>
      </p:sp>
    </p:spTree>
    <p:extLst>
      <p:ext uri="{BB962C8B-B14F-4D97-AF65-F5344CB8AC3E}">
        <p14:creationId xmlns:p14="http://schemas.microsoft.com/office/powerpoint/2010/main" val="311201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Biomedical model of pain</a:t>
            </a:r>
          </a:p>
        </p:txBody>
      </p:sp>
      <p:sp>
        <p:nvSpPr>
          <p:cNvPr id="3" name="Content Placeholder 2"/>
          <p:cNvSpPr>
            <a:spLocks noGrp="1"/>
          </p:cNvSpPr>
          <p:nvPr>
            <p:ph idx="1"/>
          </p:nvPr>
        </p:nvSpPr>
        <p:spPr/>
        <p:txBody>
          <a:bodyPr/>
          <a:lstStyle/>
          <a:p>
            <a:pPr marL="341277" indent="-341277">
              <a:buClr>
                <a:schemeClr val="tx2"/>
              </a:buClr>
              <a:buFontTx/>
              <a:buChar char="•"/>
            </a:pPr>
            <a:r>
              <a:rPr lang="en-US" sz="2200" dirty="0"/>
              <a:t>Pain = damage</a:t>
            </a:r>
          </a:p>
          <a:p>
            <a:pPr marL="341277" indent="-341277">
              <a:buClr>
                <a:schemeClr val="tx2"/>
              </a:buClr>
              <a:buFontTx/>
              <a:buChar char="•"/>
            </a:pPr>
            <a:r>
              <a:rPr lang="en-US" sz="2200" dirty="0"/>
              <a:t>More pain = more damage</a:t>
            </a:r>
          </a:p>
          <a:p>
            <a:pPr marL="341277" indent="-341277">
              <a:buClr>
                <a:schemeClr val="tx2"/>
              </a:buClr>
              <a:buFontTx/>
              <a:buChar char="•"/>
            </a:pPr>
            <a:r>
              <a:rPr lang="en-US" sz="2200" dirty="0"/>
              <a:t>Pain = nociception = pathology</a:t>
            </a:r>
          </a:p>
          <a:p>
            <a:pPr marL="341277" indent="-341277">
              <a:buClr>
                <a:schemeClr val="tx2"/>
              </a:buClr>
              <a:buFontTx/>
              <a:buChar char="•"/>
            </a:pPr>
            <a:r>
              <a:rPr lang="en-US" sz="2200" dirty="0"/>
              <a:t>No pathology = psychogenic</a:t>
            </a:r>
          </a:p>
          <a:p>
            <a:pPr marL="341277" indent="-341277">
              <a:buClr>
                <a:schemeClr val="tx2"/>
              </a:buClr>
              <a:buFontTx/>
              <a:buChar char="•"/>
            </a:pPr>
            <a:endParaRPr lang="en-US" sz="2200" dirty="0"/>
          </a:p>
          <a:p>
            <a:pPr marL="341277" indent="-341277">
              <a:buClr>
                <a:schemeClr val="tx2"/>
              </a:buClr>
              <a:buFontTx/>
              <a:buChar char="•"/>
              <a:defRPr/>
            </a:pPr>
            <a:r>
              <a:rPr lang="en-US" sz="2200" dirty="0"/>
              <a:t>Tissue damage &amp; </a:t>
            </a:r>
            <a:r>
              <a:rPr lang="en-US" sz="2200" dirty="0">
                <a:sym typeface="Symbol" charset="0"/>
              </a:rPr>
              <a:t>pain intensity?</a:t>
            </a:r>
          </a:p>
          <a:p>
            <a:pPr marL="341277" indent="-341277">
              <a:buClr>
                <a:schemeClr val="tx2"/>
              </a:buClr>
              <a:buFontTx/>
              <a:buChar char="•"/>
              <a:defRPr/>
            </a:pPr>
            <a:r>
              <a:rPr lang="en-US" sz="2200" dirty="0"/>
              <a:t>Same operation, different outcomes?</a:t>
            </a:r>
          </a:p>
          <a:p>
            <a:pPr marL="341277" indent="-341277">
              <a:buClr>
                <a:schemeClr val="tx2"/>
              </a:buClr>
              <a:buFontTx/>
              <a:buChar char="•"/>
              <a:defRPr/>
            </a:pPr>
            <a:r>
              <a:rPr lang="en-US" sz="2200" dirty="0"/>
              <a:t>Pain without pathology?</a:t>
            </a:r>
          </a:p>
          <a:p>
            <a:pPr marL="341277" indent="-341277">
              <a:buClr>
                <a:schemeClr val="tx2"/>
              </a:buClr>
              <a:buFontTx/>
              <a:buChar char="•"/>
              <a:defRPr/>
            </a:pPr>
            <a:r>
              <a:rPr lang="en-US" sz="2200" dirty="0"/>
              <a:t>Pathology without pain?</a:t>
            </a:r>
          </a:p>
          <a:p>
            <a:pPr marL="341277" indent="-341277">
              <a:buClr>
                <a:schemeClr val="tx2"/>
              </a:buClr>
              <a:buFontTx/>
              <a:buChar char="•"/>
            </a:pPr>
            <a:endParaRPr lang="en-US" dirty="0"/>
          </a:p>
          <a:p>
            <a:pPr marL="341277" indent="-341277">
              <a:buClr>
                <a:schemeClr val="tx2"/>
              </a:buClr>
              <a:buFontTx/>
              <a:buChar char="•"/>
            </a:pPr>
            <a:endParaRPr lang="en-US" dirty="0"/>
          </a:p>
          <a:p>
            <a:pPr marL="341277" indent="-341277">
              <a:buClr>
                <a:schemeClr val="tx2"/>
              </a:buClr>
            </a:pPr>
            <a:endParaRPr lang="en-US" dirty="0"/>
          </a:p>
          <a:p>
            <a:pPr marL="341277" indent="-341277">
              <a:buClr>
                <a:schemeClr val="tx2"/>
              </a:buClr>
              <a:buFontTx/>
              <a:buChar char="•"/>
            </a:pPr>
            <a:endParaRPr lang="en-US" dirty="0"/>
          </a:p>
          <a:p>
            <a:endParaRPr lang="en-US" dirty="0"/>
          </a:p>
        </p:txBody>
      </p:sp>
      <p:pic>
        <p:nvPicPr>
          <p:cNvPr id="4" name="Picture 2" descr="Hobbs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2302" y="3030895"/>
            <a:ext cx="2182812"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octor_surgery_l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32563" y="1668463"/>
            <a:ext cx="2172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42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GB"/>
              <a:t>Biopsychosocial model</a:t>
            </a:r>
            <a:endParaRPr lang="en-GB" dirty="0"/>
          </a:p>
        </p:txBody>
      </p:sp>
      <p:sp>
        <p:nvSpPr>
          <p:cNvPr id="34818" name="Rectangle 3"/>
          <p:cNvSpPr>
            <a:spLocks noGrp="1" noChangeArrowheads="1"/>
          </p:cNvSpPr>
          <p:nvPr>
            <p:ph type="body" idx="1"/>
          </p:nvPr>
        </p:nvSpPr>
        <p:spPr>
          <a:xfrm>
            <a:off x="304307" y="2600393"/>
            <a:ext cx="3984367" cy="2629099"/>
          </a:xfrm>
        </p:spPr>
        <p:txBody>
          <a:bodyPr>
            <a:normAutofit/>
          </a:bodyPr>
          <a:lstStyle/>
          <a:p>
            <a:r>
              <a:rPr lang="en-GB" dirty="0"/>
              <a:t>Pain does NOT always equal structural damage</a:t>
            </a:r>
          </a:p>
          <a:p>
            <a:endParaRPr lang="en-GB" dirty="0"/>
          </a:p>
          <a:p>
            <a:r>
              <a:rPr lang="en-GB" dirty="0"/>
              <a:t>NOT structural but a transmission &amp; reception problem</a:t>
            </a:r>
          </a:p>
          <a:p>
            <a:endParaRPr lang="en-GB" dirty="0"/>
          </a:p>
          <a:p>
            <a:r>
              <a:rPr lang="en-GB" dirty="0"/>
              <a:t>Software problem</a:t>
            </a:r>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288674" y="2295359"/>
            <a:ext cx="4749113" cy="3239168"/>
          </a:xfrm>
          <a:prstGeom prst="rect">
            <a:avLst/>
          </a:prstGeom>
        </p:spPr>
      </p:pic>
      <p:sp>
        <p:nvSpPr>
          <p:cNvPr id="7" name="TextBox 1"/>
          <p:cNvSpPr txBox="1">
            <a:spLocks noChangeArrowheads="1"/>
          </p:cNvSpPr>
          <p:nvPr/>
        </p:nvSpPr>
        <p:spPr bwMode="auto">
          <a:xfrm>
            <a:off x="5487654" y="6519446"/>
            <a:ext cx="36563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en-GB" sz="1600" dirty="0"/>
              <a:t> after </a:t>
            </a:r>
            <a:r>
              <a:rPr lang="en-GB" sz="1600" dirty="0" err="1"/>
              <a:t>Loeser</a:t>
            </a:r>
            <a:r>
              <a:rPr lang="en-GB" sz="1600" dirty="0"/>
              <a:t> 1982, Waddell et al, 1993.</a:t>
            </a:r>
          </a:p>
        </p:txBody>
      </p:sp>
    </p:spTree>
    <p:extLst>
      <p:ext uri="{BB962C8B-B14F-4D97-AF65-F5344CB8AC3E}">
        <p14:creationId xmlns:p14="http://schemas.microsoft.com/office/powerpoint/2010/main" val="223596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82DC-2D17-974F-92C2-95BAC695CEB9}"/>
              </a:ext>
            </a:extLst>
          </p:cNvPr>
          <p:cNvSpPr>
            <a:spLocks noGrp="1"/>
          </p:cNvSpPr>
          <p:nvPr>
            <p:ph type="title"/>
          </p:nvPr>
        </p:nvSpPr>
        <p:spPr/>
        <p:txBody>
          <a:bodyPr/>
          <a:lstStyle/>
          <a:p>
            <a:r>
              <a:rPr lang="en-GB" dirty="0"/>
              <a:t>Understanding chronic pain</a:t>
            </a:r>
          </a:p>
        </p:txBody>
      </p:sp>
      <p:sp>
        <p:nvSpPr>
          <p:cNvPr id="5" name="Content Placeholder 4">
            <a:extLst>
              <a:ext uri="{FF2B5EF4-FFF2-40B4-BE49-F238E27FC236}">
                <a16:creationId xmlns:a16="http://schemas.microsoft.com/office/drawing/2014/main" id="{463196FC-2B2A-F944-9F8B-6891BA33915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6450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do patients want from an analgesic?</a:t>
            </a:r>
            <a:endParaRPr lang="en-GB" dirty="0"/>
          </a:p>
        </p:txBody>
      </p:sp>
      <p:sp>
        <p:nvSpPr>
          <p:cNvPr id="3" name="Content Placeholder 2"/>
          <p:cNvSpPr>
            <a:spLocks noGrp="1"/>
          </p:cNvSpPr>
          <p:nvPr>
            <p:ph idx="1"/>
          </p:nvPr>
        </p:nvSpPr>
        <p:spPr/>
        <p:txBody>
          <a:bodyPr/>
          <a:lstStyle/>
          <a:p>
            <a:r>
              <a:rPr lang="en-GB"/>
              <a:t>At least 50% pain reduction</a:t>
            </a:r>
          </a:p>
          <a:p>
            <a:r>
              <a:rPr lang="en-GB"/>
              <a:t>No worse than mild pain</a:t>
            </a:r>
          </a:p>
          <a:p>
            <a:r>
              <a:rPr lang="en-GB"/>
              <a:t>Relief from related problems</a:t>
            </a:r>
          </a:p>
          <a:p>
            <a:pPr lvl="1"/>
            <a:r>
              <a:rPr lang="en-GB"/>
              <a:t>Improved sleep &amp; mood</a:t>
            </a:r>
          </a:p>
          <a:p>
            <a:r>
              <a:rPr lang="en-GB"/>
              <a:t>No side effects</a:t>
            </a:r>
          </a:p>
          <a:p>
            <a:endParaRPr lang="en-GB"/>
          </a:p>
          <a:p>
            <a:r>
              <a:rPr lang="en-GB"/>
              <a:t>Those who get better do well</a:t>
            </a:r>
          </a:p>
          <a:p>
            <a:pPr lvl="1"/>
            <a:r>
              <a:rPr lang="en-GB"/>
              <a:t>Improvements in fatigue, mood, and sleep, general measures of function, QoL and ability to work</a:t>
            </a:r>
            <a:endParaRPr lang="en-GB" dirty="0"/>
          </a:p>
        </p:txBody>
      </p:sp>
      <p:sp>
        <p:nvSpPr>
          <p:cNvPr id="4" name="TextBox 3"/>
          <p:cNvSpPr txBox="1"/>
          <p:nvPr/>
        </p:nvSpPr>
        <p:spPr>
          <a:xfrm>
            <a:off x="0" y="6519446"/>
            <a:ext cx="3996901" cy="338554"/>
          </a:xfrm>
          <a:prstGeom prst="rect">
            <a:avLst/>
          </a:prstGeom>
          <a:noFill/>
        </p:spPr>
        <p:txBody>
          <a:bodyPr wrap="square" rtlCol="0">
            <a:spAutoFit/>
          </a:bodyPr>
          <a:lstStyle/>
          <a:p>
            <a:pPr marL="0" lvl="1"/>
            <a:r>
              <a:rPr lang="fr-FR" sz="1600" dirty="0"/>
              <a:t>O’Brien et al. Pain Med 2010 11: 6-15.</a:t>
            </a:r>
          </a:p>
        </p:txBody>
      </p:sp>
    </p:spTree>
    <p:extLst>
      <p:ext uri="{BB962C8B-B14F-4D97-AF65-F5344CB8AC3E}">
        <p14:creationId xmlns:p14="http://schemas.microsoft.com/office/powerpoint/2010/main" val="184697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Notts">
      <a:dk1>
        <a:sysClr val="windowText" lastClr="000000"/>
      </a:dk1>
      <a:lt1>
        <a:sysClr val="window" lastClr="FFFFFF"/>
      </a:lt1>
      <a:dk2>
        <a:srgbClr val="007DA8"/>
      </a:dk2>
      <a:lt2>
        <a:srgbClr val="009BBD"/>
      </a:lt2>
      <a:accent1>
        <a:srgbClr val="005697"/>
      </a:accent1>
      <a:accent2>
        <a:srgbClr val="1B2A6B"/>
      </a:accent2>
      <a:accent3>
        <a:srgbClr val="191A4F"/>
      </a:accent3>
      <a:accent4>
        <a:srgbClr val="B32C76"/>
      </a:accent4>
      <a:accent5>
        <a:srgbClr val="D27826"/>
      </a:accent5>
      <a:accent6>
        <a:srgbClr val="38A159"/>
      </a:accent6>
      <a:hlink>
        <a:srgbClr val="0563C1"/>
      </a:hlink>
      <a:folHlink>
        <a:srgbClr val="954F72"/>
      </a:folHlink>
    </a:clrScheme>
    <a:fontScheme name="Not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a:spPr>
      <a:bodyPr rtlCol="0" anchor="ctr"/>
      <a:lstStyle>
        <a:defPPr algn="ctr">
          <a:defRPr sz="2400" b="1" dirty="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err="1" smtClean="0">
            <a:latin typeface="+mj-lt"/>
          </a:defRPr>
        </a:defPPr>
      </a:lstStyle>
    </a:txDef>
  </a:objectDefaults>
  <a:extraClrSchemeLst/>
  <a:extLst>
    <a:ext uri="{05A4C25C-085E-4340-85A3-A5531E510DB2}">
      <thm15:themeFamily xmlns:thm15="http://schemas.microsoft.com/office/thememl/2012/main" name="NOTT_6103 (PowerPoint Guidelines) POT_Widescreen_001" id="{81F3E3EA-E64F-4445-9547-4C0E98DD302B}" vid="{B96464EC-35CD-433F-A30D-F35B5417D542}"/>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NOTT_6103 (PowerPoint Guidelines) POT_Widescreen_002</Template>
  <TotalTime>1697</TotalTime>
  <Words>2487</Words>
  <Application>Microsoft Macintosh PowerPoint</Application>
  <PresentationFormat>On-screen Show (4:3)</PresentationFormat>
  <Paragraphs>359</Paragraphs>
  <Slides>48</Slides>
  <Notes>9</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67" baseType="lpstr">
      <vt:lpstr>ＭＳ Ｐゴシック</vt:lpstr>
      <vt:lpstr>ＭＳ Ｐゴシック</vt:lpstr>
      <vt:lpstr>Arial</vt:lpstr>
      <vt:lpstr>Calibri</vt:lpstr>
      <vt:lpstr>Calibri Light</vt:lpstr>
      <vt:lpstr>Calibri,Italic</vt:lpstr>
      <vt:lpstr>Courier New</vt:lpstr>
      <vt:lpstr>Georgia</vt:lpstr>
      <vt:lpstr>Gill Sans MT</vt:lpstr>
      <vt:lpstr>Mangal</vt:lpstr>
      <vt:lpstr>msgothic</vt:lpstr>
      <vt:lpstr>Symbol</vt:lpstr>
      <vt:lpstr>Times New Roman</vt:lpstr>
      <vt:lpstr>Wingdings</vt:lpstr>
      <vt:lpstr>Wingdings 2</vt:lpstr>
      <vt:lpstr>Office Theme</vt:lpstr>
      <vt:lpstr>1_Office Theme</vt:lpstr>
      <vt:lpstr>2_Office Theme</vt:lpstr>
      <vt:lpstr>Chart</vt:lpstr>
      <vt:lpstr>Management of chronic non-cancer pain</vt:lpstr>
      <vt:lpstr>Agenda</vt:lpstr>
      <vt:lpstr>Discussion</vt:lpstr>
      <vt:lpstr>About pain</vt:lpstr>
      <vt:lpstr>Types of pain</vt:lpstr>
      <vt:lpstr>Biomedical model of pain</vt:lpstr>
      <vt:lpstr>Biopsychosocial model</vt:lpstr>
      <vt:lpstr>Understanding chronic pain</vt:lpstr>
      <vt:lpstr>What do patients want from an analgesic?</vt:lpstr>
      <vt:lpstr>Positive treatment outcomes</vt:lpstr>
      <vt:lpstr>Discussion</vt:lpstr>
      <vt:lpstr>Analgesic league table</vt:lpstr>
      <vt:lpstr>Analgesic efficacy in neuropathic pain</vt:lpstr>
      <vt:lpstr>Response to analgesics is not average</vt:lpstr>
      <vt:lpstr>PowerPoint Presentation</vt:lpstr>
      <vt:lpstr>Treatment responses – acute pain</vt:lpstr>
      <vt:lpstr>Treatment responses – persistent pain</vt:lpstr>
      <vt:lpstr>PowerPoint Presentation</vt:lpstr>
      <vt:lpstr>Improvements in QoL</vt:lpstr>
      <vt:lpstr>Opioid prescribing in the UK</vt:lpstr>
      <vt:lpstr>How many patients are prescribed opioids?</vt:lpstr>
      <vt:lpstr>Duration of opioid prescribing</vt:lpstr>
      <vt:lpstr>PowerPoint Presentation</vt:lpstr>
      <vt:lpstr>PowerPoint Presentation</vt:lpstr>
      <vt:lpstr>PowerPoint Presentation</vt:lpstr>
      <vt:lpstr>Psychiatric co-morbidities</vt:lpstr>
      <vt:lpstr>Common misconception: Addiction thought to be rare</vt:lpstr>
      <vt:lpstr>Retraction July 2017</vt:lpstr>
      <vt:lpstr>Risks of running into problems with opioids</vt:lpstr>
      <vt:lpstr>Who gets long-term opioid therapy?</vt:lpstr>
      <vt:lpstr>PowerPoint Presentation</vt:lpstr>
      <vt:lpstr>High opioid doses and deaths: a case for a dose limit</vt:lpstr>
      <vt:lpstr>Deaths related to drug poisoning in England</vt:lpstr>
      <vt:lpstr>Opioid prescribing</vt:lpstr>
      <vt:lpstr>Opioid equivalences</vt:lpstr>
      <vt:lpstr>OPIOIDS AWARE</vt:lpstr>
      <vt:lpstr>Opioid Prescribing Resource: OPIOIDS AWARE</vt:lpstr>
      <vt:lpstr>Stopping opioids</vt:lpstr>
      <vt:lpstr>Pregabalin and gabapentin misuse</vt:lpstr>
      <vt:lpstr>Increasing safety concerns </vt:lpstr>
      <vt:lpstr>Gabapentin, opioids, BDZs and mortality</vt:lpstr>
      <vt:lpstr>Gabapentinoid related deaths in UK</vt:lpstr>
      <vt:lpstr>Cannabis sativa</vt:lpstr>
      <vt:lpstr>Cannabis: major components</vt:lpstr>
      <vt:lpstr>PowerPoint Presentation</vt:lpstr>
      <vt:lpstr>PowerPoint Presentation</vt:lpstr>
      <vt:lpstr>Summary</vt:lpstr>
      <vt:lpstr>WHO analgesic ladder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Slide</dc:title>
  <dc:creator>Roger Knaggs</dc:creator>
  <cp:lastModifiedBy>Roger Knaggs</cp:lastModifiedBy>
  <cp:revision>106</cp:revision>
  <cp:lastPrinted>2018-09-19T15:48:00Z</cp:lastPrinted>
  <dcterms:created xsi:type="dcterms:W3CDTF">2017-08-31T08:04:22Z</dcterms:created>
  <dcterms:modified xsi:type="dcterms:W3CDTF">2019-09-23T13:22:00Z</dcterms:modified>
</cp:coreProperties>
</file>